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434" r:id="rId1"/>
  </p:sldMasterIdLst>
  <p:notesMasterIdLst>
    <p:notesMasterId r:id="rId22"/>
  </p:notesMasterIdLst>
  <p:handoutMasterIdLst>
    <p:handoutMasterId r:id="rId23"/>
  </p:handoutMasterIdLst>
  <p:sldIdLst>
    <p:sldId id="550" r:id="rId2"/>
    <p:sldId id="552" r:id="rId3"/>
    <p:sldId id="569" r:id="rId4"/>
    <p:sldId id="553" r:id="rId5"/>
    <p:sldId id="570" r:id="rId6"/>
    <p:sldId id="568" r:id="rId7"/>
    <p:sldId id="573" r:id="rId8"/>
    <p:sldId id="574" r:id="rId9"/>
    <p:sldId id="571" r:id="rId10"/>
    <p:sldId id="575" r:id="rId11"/>
    <p:sldId id="577" r:id="rId12"/>
    <p:sldId id="579" r:id="rId13"/>
    <p:sldId id="580" r:id="rId14"/>
    <p:sldId id="586" r:id="rId15"/>
    <p:sldId id="581" r:id="rId16"/>
    <p:sldId id="582" r:id="rId17"/>
    <p:sldId id="578" r:id="rId18"/>
    <p:sldId id="583" r:id="rId19"/>
    <p:sldId id="585" r:id="rId20"/>
    <p:sldId id="584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73C6"/>
    <a:srgbClr val="007CBE"/>
    <a:srgbClr val="4F4F4F"/>
    <a:srgbClr val="F8F8F8"/>
    <a:srgbClr val="F5F5F5"/>
    <a:srgbClr val="D9FD67"/>
    <a:srgbClr val="1E768C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25" autoAdjust="0"/>
    <p:restoredTop sz="85479" autoAdjust="0"/>
  </p:normalViewPr>
  <p:slideViewPr>
    <p:cSldViewPr>
      <p:cViewPr varScale="1">
        <p:scale>
          <a:sx n="81" d="100"/>
          <a:sy n="81" d="100"/>
        </p:scale>
        <p:origin x="948" y="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1848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996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996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0FB9711C-94AF-4C53-99E7-B83EC98DE00E}" type="slidenum">
              <a:rPr lang="bg-BG"/>
              <a:pPr>
                <a:defRPr/>
              </a:pPr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7853642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57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57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57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CF4391E8-EF25-49A6-A781-AD7389D893E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010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altLang="en-US" dirty="0" smtClean="0">
                <a:latin typeface="Arial" panose="020B0604020202020204" pitchFamily="34" charset="0"/>
              </a:rPr>
              <a:t>Хората, които използват нашите продукти ни познават, а другите сигурно са чували за нас.</a:t>
            </a:r>
          </a:p>
          <a:p>
            <a:r>
              <a:rPr lang="bg-BG" altLang="en-US" dirty="0" smtClean="0">
                <a:latin typeface="Arial" panose="020B0604020202020204" pitchFamily="34" charset="0"/>
              </a:rPr>
              <a:t>Имаме софтуерни продукти в 153 общини, 12 области и 20 ведомства, включващи агенции, министерства, електроразпределителни дружества и Администрацията на Президентът на Република България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4391E8-EF25-49A6-A781-AD7389D893E2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264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400">
              <a:defRPr/>
            </a:pPr>
            <a:r>
              <a:rPr lang="en-US" b="1" u="sng" dirty="0" smtClean="0"/>
              <a:t>BackOffice:</a:t>
            </a:r>
            <a:endParaRPr lang="bg-BG" b="1" u="sng" dirty="0" smtClean="0"/>
          </a:p>
          <a:p>
            <a:pPr defTabSz="914400">
              <a:defRPr/>
            </a:pPr>
            <a:endParaRPr lang="en-US" u="sng" dirty="0" smtClean="0"/>
          </a:p>
          <a:p>
            <a:pPr defTabSz="914400">
              <a:defRPr/>
            </a:pPr>
            <a:endParaRPr lang="bg-BG" dirty="0" smtClean="0"/>
          </a:p>
          <a:p>
            <a:pPr defTabSz="914400">
              <a:defRPr/>
            </a:pPr>
            <a:endParaRPr lang="bg-BG" dirty="0" smtClean="0"/>
          </a:p>
          <a:p>
            <a:pPr defTabSz="914400">
              <a:defRPr/>
            </a:pPr>
            <a:r>
              <a:rPr lang="bg-BG" b="1" u="sng" dirty="0" smtClean="0"/>
              <a:t>ГИС:</a:t>
            </a:r>
          </a:p>
          <a:p>
            <a:pPr defTabSz="914400">
              <a:defRPr/>
            </a:pPr>
            <a:r>
              <a:rPr lang="bg-BG" dirty="0" smtClean="0"/>
              <a:t>Предоставяме решения за управление на ГИС-а на администрациите.</a:t>
            </a:r>
          </a:p>
          <a:p>
            <a:pPr defTabSz="914400">
              <a:defRPr/>
            </a:pPr>
            <a:endParaRPr lang="bg-BG" dirty="0" smtClean="0"/>
          </a:p>
          <a:p>
            <a:pPr defTabSz="914400">
              <a:defRPr/>
            </a:pPr>
            <a:r>
              <a:rPr lang="bg-BG" b="1" u="sng" dirty="0" smtClean="0"/>
              <a:t>ФРОНТ</a:t>
            </a:r>
          </a:p>
          <a:p>
            <a:pPr defTabSz="914400">
              <a:defRPr/>
            </a:pPr>
            <a:r>
              <a:rPr lang="bg-BG" dirty="0" smtClean="0"/>
              <a:t>ЗА ФРОНТ офисът предлагаме система за управление на документооборота и решения за подписване на електронни документи, вътре в администрацията</a:t>
            </a:r>
          </a:p>
          <a:p>
            <a:pPr defTabSz="914400">
              <a:defRPr/>
            </a:pPr>
            <a:endParaRPr lang="bg-BG" dirty="0" smtClean="0"/>
          </a:p>
          <a:p>
            <a:pPr defTabSz="914400">
              <a:defRPr/>
            </a:pPr>
            <a:r>
              <a:rPr lang="bg-BG" b="1" u="sng" dirty="0" smtClean="0"/>
              <a:t>Администриране</a:t>
            </a:r>
          </a:p>
          <a:p>
            <a:pPr defTabSz="914400">
              <a:defRPr/>
            </a:pPr>
            <a:r>
              <a:rPr lang="bg-BG" dirty="0" smtClean="0"/>
              <a:t>Тъй като се грижим за цялостното осигуряване на администрацията, предлагаме системи за </a:t>
            </a:r>
            <a:r>
              <a:rPr lang="bg-BG" dirty="0" err="1" smtClean="0"/>
              <a:t>администрирране</a:t>
            </a:r>
            <a:r>
              <a:rPr lang="bg-BG" dirty="0" smtClean="0"/>
              <a:t> и сигурност на данните.</a:t>
            </a:r>
          </a:p>
          <a:p>
            <a:pPr defTabSz="914400">
              <a:defRPr/>
            </a:pPr>
            <a:endParaRPr lang="bg-BG" dirty="0" smtClean="0"/>
          </a:p>
          <a:p>
            <a:pPr defTabSz="914400">
              <a:defRPr/>
            </a:pPr>
            <a:r>
              <a:rPr lang="bg-BG" b="1" u="sng" dirty="0" smtClean="0"/>
              <a:t>Уеб</a:t>
            </a:r>
          </a:p>
          <a:p>
            <a:pPr defTabSz="914400">
              <a:defRPr/>
            </a:pPr>
            <a:r>
              <a:rPr lang="bg-BG" dirty="0" smtClean="0"/>
              <a:t>Имаме широк набор от уеб решения, включващи, уеб деловодна справка, публикуване на публичните регистри от системите </a:t>
            </a:r>
            <a:r>
              <a:rPr lang="bg-BG" dirty="0" err="1" smtClean="0"/>
              <a:t>Акстър</a:t>
            </a:r>
            <a:r>
              <a:rPr lang="bg-BG" dirty="0" smtClean="0"/>
              <a:t>, Уеб базиран </a:t>
            </a:r>
            <a:r>
              <a:rPr lang="bg-BG" dirty="0" err="1" smtClean="0"/>
              <a:t>гис</a:t>
            </a:r>
            <a:r>
              <a:rPr lang="bg-BG" dirty="0" smtClean="0"/>
              <a:t>, Система за изпращане на кратки текстови съобщения, Уеб портал на администрацията.</a:t>
            </a:r>
          </a:p>
          <a:p>
            <a:pPr defTabSz="914400">
              <a:defRPr/>
            </a:pPr>
            <a:r>
              <a:rPr lang="bg-BG" dirty="0" smtClean="0"/>
              <a:t>Предлагаме решение за включване на кметствата на общината в цялостния документооборот. Система за известяване на служителите по различни канали.</a:t>
            </a:r>
          </a:p>
          <a:p>
            <a:pPr defTabSz="914400">
              <a:defRPr/>
            </a:pPr>
            <a:endParaRPr lang="bg-BG" dirty="0" smtClean="0"/>
          </a:p>
          <a:p>
            <a:pPr defTabSz="914400">
              <a:defRPr/>
            </a:pPr>
            <a:r>
              <a:rPr lang="bg-BG" dirty="0" smtClean="0"/>
              <a:t>Уеб административни услуги за гражданите и бизнеса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4391E8-EF25-49A6-A781-AD7389D893E2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969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9577BC-909B-43FA-A81C-45343DEFC9D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82588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9182C-5E62-4C81-A5E8-D5E030BF947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792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9182C-5E62-4C81-A5E8-D5E030BF947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280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E014E8-C293-4BD3-B7B8-15CDBF32A3A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15215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9182C-5E62-4C81-A5E8-D5E030BF947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932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9182C-5E62-4C81-A5E8-D5E030BF947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355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9182C-5E62-4C81-A5E8-D5E030BF947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694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9182C-5E62-4C81-A5E8-D5E030BF947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741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83B5B6-9297-4B5F-8B8F-FC97E2E75E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8655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9182C-5E62-4C81-A5E8-D5E030BF947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432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9182C-5E62-4C81-A5E8-D5E030BF947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31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289182C-5E62-4C81-A5E8-D5E030BF947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7" name="Picture 10" descr="acstre1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15570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04436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35" r:id="rId1"/>
    <p:sldLayoutId id="2147484436" r:id="rId2"/>
    <p:sldLayoutId id="2147484437" r:id="rId3"/>
    <p:sldLayoutId id="2147484438" r:id="rId4"/>
    <p:sldLayoutId id="2147484439" r:id="rId5"/>
    <p:sldLayoutId id="2147484440" r:id="rId6"/>
    <p:sldLayoutId id="2147484441" r:id="rId7"/>
    <p:sldLayoutId id="2147484442" r:id="rId8"/>
    <p:sldLayoutId id="2147484443" r:id="rId9"/>
    <p:sldLayoutId id="2147484444" r:id="rId10"/>
    <p:sldLayoutId id="2147484445" r:id="rId11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094688" cy="5228229"/>
            <a:chOff x="0" y="0"/>
            <a:chExt cx="9094688" cy="5228229"/>
          </a:xfrm>
        </p:grpSpPr>
        <p:grpSp>
          <p:nvGrpSpPr>
            <p:cNvPr id="4" name="Group 3"/>
            <p:cNvGrpSpPr/>
            <p:nvPr/>
          </p:nvGrpSpPr>
          <p:grpSpPr>
            <a:xfrm>
              <a:off x="0" y="0"/>
              <a:ext cx="9094688" cy="1277809"/>
              <a:chOff x="0" y="0"/>
              <a:chExt cx="9094688" cy="1277809"/>
            </a:xfrm>
          </p:grpSpPr>
          <p:pic>
            <p:nvPicPr>
              <p:cNvPr id="2" name="Picture 11" descr="banner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0"/>
                <a:ext cx="8129488" cy="12778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" name="Picture 14" descr="2M-TPP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8129488" y="44624"/>
                <a:ext cx="965200" cy="12331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5" name="Text Box 13"/>
            <p:cNvSpPr txBox="1">
              <a:spLocks noChangeArrowheads="1"/>
            </p:cNvSpPr>
            <p:nvPr/>
          </p:nvSpPr>
          <p:spPr bwMode="auto">
            <a:xfrm>
              <a:off x="0" y="1356884"/>
              <a:ext cx="9094688" cy="353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bg-BG" sz="17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alatino Linotype" panose="02040502050505030304" pitchFamily="18" charset="0"/>
                </a:rPr>
                <a:t>ТЕХНИЧЕСКИ УНИВЕРСИТЕТ – </a:t>
              </a:r>
              <a:r>
                <a:rPr lang="bg-BG" sz="17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alatino Linotype" panose="02040502050505030304" pitchFamily="18" charset="0"/>
                </a:rPr>
                <a:t>СОФИЯ  </a:t>
              </a:r>
              <a:r>
                <a:rPr lang="en-US" sz="17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alatino Linotype" panose="02040502050505030304" pitchFamily="18" charset="0"/>
                </a:rPr>
                <a:t> •   </a:t>
              </a:r>
              <a:r>
                <a:rPr lang="bg-BG" sz="17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alatino Linotype" panose="02040502050505030304" pitchFamily="18" charset="0"/>
                </a:rPr>
                <a:t>СОФТУЕРНА </a:t>
              </a:r>
              <a:r>
                <a:rPr lang="bg-BG" sz="17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alatino Linotype" panose="02040502050505030304" pitchFamily="18" charset="0"/>
                </a:rPr>
                <a:t>ГРУПА АКСТЪР</a:t>
              </a: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359532" y="2406096"/>
              <a:ext cx="8496944" cy="2822133"/>
              <a:chOff x="359532" y="2406096"/>
              <a:chExt cx="8496944" cy="2822133"/>
            </a:xfrm>
          </p:grpSpPr>
          <p:sp>
            <p:nvSpPr>
              <p:cNvPr id="11" name="Rounded Rectangle 10"/>
              <p:cNvSpPr/>
              <p:nvPr/>
            </p:nvSpPr>
            <p:spPr>
              <a:xfrm>
                <a:off x="359532" y="2406096"/>
                <a:ext cx="8496944" cy="2822133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467544" y="2708920"/>
                <a:ext cx="8280920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sz="4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alatino Linotype" panose="02040502050505030304" pitchFamily="18" charset="0"/>
                  </a:rPr>
                  <a:t>Визия и реализация на</a:t>
                </a:r>
              </a:p>
              <a:p>
                <a:pPr algn="ctr"/>
                <a:r>
                  <a:rPr lang="bg-BG" sz="4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alatino Linotype" panose="02040502050505030304" pitchFamily="18" charset="0"/>
                  </a:rPr>
                  <a:t>електронна </a:t>
                </a:r>
                <a:r>
                  <a:rPr lang="bg-BG" sz="4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alatino Linotype" panose="02040502050505030304" pitchFamily="18" charset="0"/>
                  </a:rPr>
                  <a:t>платформа </a:t>
                </a:r>
                <a:endParaRPr lang="bg-BG" sz="4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alatino Linotype" panose="02040502050505030304" pitchFamily="18" charset="0"/>
                </a:endParaRPr>
              </a:p>
              <a:p>
                <a:pPr algn="ctr"/>
                <a:r>
                  <a:rPr lang="bg-BG" sz="4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alatino Linotype" panose="02040502050505030304" pitchFamily="18" charset="0"/>
                  </a:rPr>
                  <a:t>„Умно гражданство</a:t>
                </a:r>
                <a:r>
                  <a:rPr lang="bg-BG" sz="4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alatino Linotype" panose="02040502050505030304" pitchFamily="18" charset="0"/>
                  </a:rPr>
                  <a:t>“</a:t>
                </a:r>
                <a:endParaRPr lang="bg-BG" sz="4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alatino Linotype" panose="0204050205050503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746289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51520" y="138817"/>
            <a:ext cx="9217024" cy="6386528"/>
            <a:chOff x="251520" y="138817"/>
            <a:chExt cx="9217024" cy="6386528"/>
          </a:xfrm>
        </p:grpSpPr>
        <p:sp>
          <p:nvSpPr>
            <p:cNvPr id="5" name="TextBox 4"/>
            <p:cNvSpPr txBox="1"/>
            <p:nvPr/>
          </p:nvSpPr>
          <p:spPr>
            <a:xfrm>
              <a:off x="683568" y="1784429"/>
              <a:ext cx="763284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2600" b="1" dirty="0" smtClean="0">
                  <a:solidFill>
                    <a:schemeClr val="bg1"/>
                  </a:solidFill>
                  <a:latin typeface="Palatino Linotype" panose="02040502050505030304" pitchFamily="18" charset="0"/>
                </a:rPr>
                <a:t>Необходимо условие: Държавата да поиска!!</a:t>
              </a:r>
              <a:endParaRPr lang="en-US" sz="2600" b="1" dirty="0">
                <a:solidFill>
                  <a:schemeClr val="bg1"/>
                </a:solidFill>
                <a:latin typeface="Palatino Linotype" panose="02040502050505030304" pitchFamily="18" charset="0"/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251520" y="1784429"/>
              <a:ext cx="8641845" cy="4740916"/>
              <a:chOff x="420407" y="3163527"/>
              <a:chExt cx="4515147" cy="2830642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420407" y="3163527"/>
                <a:ext cx="4513016" cy="2830642"/>
              </a:xfrm>
              <a:prstGeom prst="roundRect">
                <a:avLst>
                  <a:gd name="adj" fmla="val 13605"/>
                </a:avLst>
              </a:prstGeom>
              <a:solidFill>
                <a:schemeClr val="bg1"/>
              </a:solidFill>
              <a:ln w="28575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bg-BG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459775" y="3297100"/>
                <a:ext cx="4475779" cy="2563495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r>
                  <a:rPr lang="ru-RU" sz="32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 </a:t>
                </a:r>
                <a:r>
                  <a:rPr lang="ru-RU" sz="33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Платформата дава възможност за:</a:t>
                </a:r>
              </a:p>
              <a:p>
                <a:pPr marL="914400" lvl="1" indent="-457200">
                  <a:buFont typeface="Wingdings" panose="05000000000000000000" pitchFamily="2" charset="2"/>
                  <a:buChar char="ü"/>
                </a:pPr>
                <a:r>
                  <a:rPr lang="ru-RU" sz="30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Регистрация на геореферирани неспешни сигнали</a:t>
                </a:r>
              </a:p>
              <a:p>
                <a:pPr marL="914400" lvl="1" indent="-457200">
                  <a:buFont typeface="Wingdings" panose="05000000000000000000" pitchFamily="2" charset="2"/>
                  <a:buChar char="ü"/>
                </a:pPr>
                <a:r>
                  <a:rPr lang="ru-RU" sz="30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Посочване на проблеми</a:t>
                </a:r>
              </a:p>
              <a:p>
                <a:pPr marL="914400" lvl="1" indent="-457200">
                  <a:buFont typeface="Wingdings" panose="05000000000000000000" pitchFamily="2" charset="2"/>
                  <a:buChar char="ü"/>
                </a:pPr>
                <a:r>
                  <a:rPr lang="ru-RU" sz="30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Регистрация на предложения и идеи</a:t>
                </a:r>
              </a:p>
              <a:p>
                <a:pPr marL="914400" lvl="1" indent="-457200">
                  <a:buFont typeface="Wingdings" panose="05000000000000000000" pitchFamily="2" charset="2"/>
                  <a:buChar char="ü"/>
                </a:pPr>
                <a:r>
                  <a:rPr lang="ru-RU" sz="30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Обществено обсъждане на важни за гражданите проблеми</a:t>
                </a:r>
              </a:p>
              <a:p>
                <a:pPr marL="914400" lvl="1" indent="-457200">
                  <a:buFont typeface="Wingdings" panose="05000000000000000000" pitchFamily="2" charset="2"/>
                  <a:buChar char="ü"/>
                </a:pPr>
                <a:r>
                  <a:rPr lang="ru-RU" sz="30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Провеждане на анкети (гласуване) на актуални за обществото проблеми</a:t>
                </a:r>
              </a:p>
            </p:txBody>
          </p:sp>
        </p:grpSp>
        <p:sp>
          <p:nvSpPr>
            <p:cNvPr id="7" name="Title 1"/>
            <p:cNvSpPr txBox="1">
              <a:spLocks/>
            </p:cNvSpPr>
            <p:nvPr/>
          </p:nvSpPr>
          <p:spPr>
            <a:xfrm>
              <a:off x="1115616" y="138817"/>
              <a:ext cx="8352928" cy="1047650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bg-BG" sz="3700" b="1" dirty="0" smtClean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Основни задачи на платформата</a:t>
              </a:r>
              <a:endParaRPr lang="bg-BG" sz="3700" b="1" dirty="0">
                <a:solidFill>
                  <a:srgbClr val="4F4F4F"/>
                </a:solidFill>
                <a:latin typeface="Palatino Linotype" panose="020405020505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6592284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33023" y="138817"/>
            <a:ext cx="8731465" cy="5870858"/>
            <a:chOff x="233023" y="138817"/>
            <a:chExt cx="8731465" cy="5870858"/>
          </a:xfrm>
        </p:grpSpPr>
        <p:sp>
          <p:nvSpPr>
            <p:cNvPr id="5" name="TextBox 4"/>
            <p:cNvSpPr txBox="1"/>
            <p:nvPr/>
          </p:nvSpPr>
          <p:spPr>
            <a:xfrm>
              <a:off x="683568" y="1784429"/>
              <a:ext cx="763284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2600" b="1" dirty="0" smtClean="0">
                  <a:solidFill>
                    <a:schemeClr val="bg1"/>
                  </a:solidFill>
                  <a:latin typeface="Palatino Linotype" panose="02040502050505030304" pitchFamily="18" charset="0"/>
                </a:rPr>
                <a:t>Необходимо условие: Държавата да поиска!!</a:t>
              </a:r>
              <a:endParaRPr lang="en-US" sz="2600" b="1" dirty="0">
                <a:solidFill>
                  <a:schemeClr val="bg1"/>
                </a:solidFill>
                <a:latin typeface="Palatino Linotype" panose="02040502050505030304" pitchFamily="18" charset="0"/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233023" y="1916832"/>
              <a:ext cx="8637766" cy="4092843"/>
              <a:chOff x="410743" y="3255098"/>
              <a:chExt cx="4513016" cy="2830642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410743" y="3255098"/>
                <a:ext cx="4513016" cy="2830642"/>
              </a:xfrm>
              <a:prstGeom prst="roundRect">
                <a:avLst>
                  <a:gd name="adj" fmla="val 13605"/>
                </a:avLst>
              </a:prstGeom>
              <a:solidFill>
                <a:schemeClr val="bg1"/>
              </a:solidFill>
              <a:ln w="28575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bg-BG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429361" y="3395929"/>
                <a:ext cx="4475779" cy="2150028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r>
                  <a:rPr lang="ru-RU" sz="32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 </a:t>
                </a:r>
                <a:r>
                  <a:rPr lang="ru-RU" sz="31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Мобилно приложение с възможности за:</a:t>
                </a:r>
              </a:p>
              <a:p>
                <a:pPr marL="914400" lvl="1" indent="-457200">
                  <a:buFont typeface="Wingdings" panose="05000000000000000000" pitchFamily="2" charset="2"/>
                  <a:buChar char="ü"/>
                </a:pPr>
                <a:r>
                  <a:rPr lang="ru-RU" sz="28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Регистрация на текст</a:t>
                </a:r>
              </a:p>
              <a:p>
                <a:pPr marL="914400" lvl="1" indent="-457200">
                  <a:buFont typeface="Wingdings" panose="05000000000000000000" pitchFamily="2" charset="2"/>
                  <a:buChar char="ü"/>
                </a:pPr>
                <a:r>
                  <a:rPr lang="ru-RU" sz="28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Анализ на текста и извличане на семантика от него с цел класифициране на </a:t>
                </a:r>
                <a:r>
                  <a:rPr lang="ru-RU" sz="28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сигнала</a:t>
                </a:r>
              </a:p>
              <a:p>
                <a:pPr marL="914400" lvl="1" indent="-457200">
                  <a:buFont typeface="Wingdings" panose="05000000000000000000" pitchFamily="2" charset="2"/>
                  <a:buChar char="ü"/>
                </a:pPr>
                <a:r>
                  <a:rPr lang="ru-RU" sz="28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Регистрация на снимков материал</a:t>
                </a:r>
              </a:p>
              <a:p>
                <a:pPr marL="914400" lvl="1" indent="-457200">
                  <a:buFont typeface="Wingdings" panose="05000000000000000000" pitchFamily="2" charset="2"/>
                  <a:buChar char="ü"/>
                </a:pPr>
                <a:r>
                  <a:rPr lang="ru-RU" sz="28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Регистрация на координатите на сигнала</a:t>
                </a:r>
              </a:p>
              <a:p>
                <a:pPr marL="914400" lvl="1" indent="-457200">
                  <a:buFont typeface="Wingdings" panose="05000000000000000000" pitchFamily="2" charset="2"/>
                  <a:buChar char="ü"/>
                </a:pPr>
                <a:r>
                  <a:rPr lang="ru-RU" sz="28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Анализ на координатите и автоматичен избор на администрация</a:t>
                </a:r>
              </a:p>
            </p:txBody>
          </p:sp>
        </p:grpSp>
        <p:sp>
          <p:nvSpPr>
            <p:cNvPr id="7" name="Title 1"/>
            <p:cNvSpPr txBox="1">
              <a:spLocks/>
            </p:cNvSpPr>
            <p:nvPr/>
          </p:nvSpPr>
          <p:spPr>
            <a:xfrm>
              <a:off x="1190818" y="138817"/>
              <a:ext cx="7773670" cy="1047650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bg-BG" sz="3700" b="1" dirty="0" smtClean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Регистрация на </a:t>
              </a:r>
              <a:r>
                <a:rPr lang="bg-BG" sz="3700" b="1" dirty="0" err="1" smtClean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геореферирани</a:t>
              </a:r>
              <a:r>
                <a:rPr lang="bg-BG" sz="3700" b="1" dirty="0" smtClean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 неспешни сигнали</a:t>
              </a:r>
              <a:endParaRPr lang="bg-BG" sz="3700" b="1" dirty="0">
                <a:solidFill>
                  <a:srgbClr val="4F4F4F"/>
                </a:solidFill>
                <a:latin typeface="Palatino Linotype" panose="020405020505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769490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95375" y="138817"/>
            <a:ext cx="8693911" cy="6019032"/>
            <a:chOff x="195375" y="138817"/>
            <a:chExt cx="8693911" cy="6019032"/>
          </a:xfrm>
        </p:grpSpPr>
        <p:sp>
          <p:nvSpPr>
            <p:cNvPr id="5" name="TextBox 4"/>
            <p:cNvSpPr txBox="1"/>
            <p:nvPr/>
          </p:nvSpPr>
          <p:spPr>
            <a:xfrm>
              <a:off x="683568" y="1784429"/>
              <a:ext cx="763284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2600" b="1" dirty="0" smtClean="0">
                  <a:solidFill>
                    <a:schemeClr val="bg1"/>
                  </a:solidFill>
                  <a:latin typeface="Palatino Linotype" panose="02040502050505030304" pitchFamily="18" charset="0"/>
                </a:rPr>
                <a:t>Необходимо условие: Държавата да поиска!!</a:t>
              </a:r>
              <a:endParaRPr lang="en-US" sz="2600" b="1" dirty="0">
                <a:solidFill>
                  <a:schemeClr val="bg1"/>
                </a:solidFill>
                <a:latin typeface="Palatino Linotype" panose="02040502050505030304" pitchFamily="18" charset="0"/>
              </a:endParaRPr>
            </a:p>
          </p:txBody>
        </p:sp>
        <p:sp>
          <p:nvSpPr>
            <p:cNvPr id="7" name="Title 1"/>
            <p:cNvSpPr txBox="1">
              <a:spLocks/>
            </p:cNvSpPr>
            <p:nvPr/>
          </p:nvSpPr>
          <p:spPr>
            <a:xfrm>
              <a:off x="1115616" y="138817"/>
              <a:ext cx="7773670" cy="1047650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bg-BG" sz="3700" b="1" dirty="0" smtClean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Функция „Имам идея“</a:t>
              </a:r>
              <a:endParaRPr lang="bg-BG" sz="3700" b="1" dirty="0">
                <a:solidFill>
                  <a:srgbClr val="4F4F4F"/>
                </a:solidFill>
                <a:latin typeface="Palatino Linotype" panose="02040502050505030304" pitchFamily="18" charset="0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195375" y="1814626"/>
              <a:ext cx="8649742" cy="4343223"/>
              <a:chOff x="404486" y="3255098"/>
              <a:chExt cx="4519273" cy="3003807"/>
            </a:xfrm>
          </p:grpSpPr>
          <p:sp>
            <p:nvSpPr>
              <p:cNvPr id="9" name="Rounded Rectangle 8"/>
              <p:cNvSpPr/>
              <p:nvPr/>
            </p:nvSpPr>
            <p:spPr>
              <a:xfrm>
                <a:off x="410743" y="3255098"/>
                <a:ext cx="4513016" cy="2830642"/>
              </a:xfrm>
              <a:prstGeom prst="roundRect">
                <a:avLst>
                  <a:gd name="adj" fmla="val 13605"/>
                </a:avLst>
              </a:prstGeom>
              <a:solidFill>
                <a:schemeClr val="bg1"/>
              </a:solidFill>
              <a:ln w="28575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bg-BG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404486" y="3395929"/>
                <a:ext cx="4475779" cy="2862976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Wingdings" panose="05000000000000000000" pitchFamily="2" charset="2"/>
                  <a:buChar char="§"/>
                </a:pPr>
                <a:r>
                  <a:rPr lang="ru-RU" sz="3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Има </a:t>
                </a:r>
                <a:r>
                  <a:rPr lang="ru-RU" sz="3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за цел да направи възможно </a:t>
                </a:r>
                <a:r>
                  <a:rPr lang="ru-RU" sz="3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публичното обсъждане </a:t>
                </a:r>
                <a:r>
                  <a:rPr lang="ru-RU" sz="3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на важни за обществото теми</a:t>
                </a:r>
                <a:endParaRPr lang="ru-RU" sz="3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  <a:p>
                <a:pPr marL="457200" indent="-457200">
                  <a:buFont typeface="Wingdings" panose="05000000000000000000" pitchFamily="2" charset="2"/>
                  <a:buChar char="§"/>
                </a:pPr>
                <a:r>
                  <a:rPr lang="ru-RU" sz="31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Процедурата е:</a:t>
                </a:r>
              </a:p>
              <a:p>
                <a:pPr marL="914400" lvl="1" indent="-457200">
                  <a:buFont typeface="Wingdings" panose="05000000000000000000" pitchFamily="2" charset="2"/>
                  <a:buChar char="ü"/>
                </a:pPr>
                <a:r>
                  <a:rPr lang="ru-RU" sz="28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Подаване на тема за дискусия </a:t>
                </a:r>
                <a:r>
                  <a:rPr lang="ru-RU" sz="2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(от потребител)</a:t>
                </a:r>
                <a:endParaRPr lang="ru-RU" sz="28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  <a:p>
                <a:pPr marL="914400" lvl="1" indent="-457200">
                  <a:buFont typeface="Wingdings" panose="05000000000000000000" pitchFamily="2" charset="2"/>
                  <a:buChar char="ü"/>
                </a:pPr>
                <a:r>
                  <a:rPr lang="ru-RU" sz="28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Одобрение на тема за дискусия </a:t>
                </a:r>
                <a:r>
                  <a:rPr lang="ru-RU" sz="2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(от администрация)</a:t>
                </a:r>
                <a:endParaRPr lang="ru-RU" sz="23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  <a:p>
                <a:pPr marL="914400" lvl="1" indent="-457200">
                  <a:buFont typeface="Wingdings" panose="05000000000000000000" pitchFamily="2" charset="2"/>
                  <a:buChar char="ü"/>
                </a:pPr>
                <a:r>
                  <a:rPr lang="ru-RU" sz="28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Публикуване на тема за </a:t>
                </a:r>
                <a:r>
                  <a:rPr lang="en-US" sz="28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“</a:t>
                </a:r>
                <a:r>
                  <a:rPr lang="en-US" sz="28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K</a:t>
                </a:r>
                <a:r>
                  <a:rPr lang="ru-RU" sz="28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акво мислите за?</a:t>
                </a:r>
                <a:r>
                  <a:rPr lang="en-US" sz="28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”</a:t>
                </a:r>
                <a:endParaRPr lang="ru-RU" sz="28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1685421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38817"/>
            <a:ext cx="8889286" cy="6314517"/>
            <a:chOff x="0" y="138817"/>
            <a:chExt cx="8889286" cy="6314517"/>
          </a:xfrm>
        </p:grpSpPr>
        <p:sp>
          <p:nvSpPr>
            <p:cNvPr id="5" name="TextBox 4"/>
            <p:cNvSpPr txBox="1"/>
            <p:nvPr/>
          </p:nvSpPr>
          <p:spPr>
            <a:xfrm>
              <a:off x="683568" y="1784429"/>
              <a:ext cx="763284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2600" b="1" dirty="0" smtClean="0">
                  <a:solidFill>
                    <a:schemeClr val="bg1"/>
                  </a:solidFill>
                  <a:latin typeface="Palatino Linotype" panose="02040502050505030304" pitchFamily="18" charset="0"/>
                </a:rPr>
                <a:t>Необходимо условие: Държавата да поиска!!</a:t>
              </a:r>
              <a:endParaRPr lang="en-US" sz="2600" b="1" dirty="0">
                <a:solidFill>
                  <a:schemeClr val="bg1"/>
                </a:solidFill>
                <a:latin typeface="Palatino Linotype" panose="02040502050505030304" pitchFamily="18" charset="0"/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0" y="1784429"/>
              <a:ext cx="8870789" cy="4668905"/>
              <a:chOff x="288994" y="3163527"/>
              <a:chExt cx="4634765" cy="3229051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410743" y="3163527"/>
                <a:ext cx="4513016" cy="3229051"/>
              </a:xfrm>
              <a:prstGeom prst="roundRect">
                <a:avLst>
                  <a:gd name="adj" fmla="val 13605"/>
                </a:avLst>
              </a:prstGeom>
              <a:solidFill>
                <a:schemeClr val="bg1"/>
              </a:solidFill>
              <a:ln w="28575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bg-BG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288994" y="3483513"/>
                <a:ext cx="4519677" cy="2447897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pPr marL="914400" lvl="1" indent="-457200">
                  <a:buFont typeface="Wingdings" panose="05000000000000000000" pitchFamily="2" charset="2"/>
                  <a:buChar char="ü"/>
                </a:pPr>
                <a:r>
                  <a:rPr lang="ru-RU" sz="28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Дава възможност предложение на активен гражданин  или на администрацията да се предложи за обсъждане. </a:t>
                </a:r>
              </a:p>
              <a:p>
                <a:pPr marL="914400" lvl="1" indent="-457200">
                  <a:buFont typeface="Wingdings" panose="05000000000000000000" pitchFamily="2" charset="2"/>
                  <a:buChar char="ü"/>
                </a:pPr>
                <a:r>
                  <a:rPr lang="ru-RU" sz="28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Задава се срок за обсъждането </a:t>
                </a:r>
              </a:p>
              <a:p>
                <a:pPr marL="914400" lvl="1" indent="-457200">
                  <a:buFont typeface="Wingdings" panose="05000000000000000000" pitchFamily="2" charset="2"/>
                  <a:buChar char="ü"/>
                </a:pPr>
                <a:r>
                  <a:rPr lang="ru-RU" sz="28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Няма ограничения относно областта на предложенията</a:t>
                </a:r>
              </a:p>
              <a:p>
                <a:pPr marL="914400" lvl="1" indent="-457200">
                  <a:buFont typeface="Wingdings" panose="05000000000000000000" pitchFamily="2" charset="2"/>
                  <a:buChar char="ü"/>
                </a:pPr>
                <a:r>
                  <a:rPr lang="ru-RU" sz="28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Мненията на гражданите се анализира</a:t>
                </a:r>
                <a:r>
                  <a:rPr lang="bg-BG" sz="28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т</a:t>
                </a:r>
                <a:r>
                  <a:rPr lang="ru-RU" sz="28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 за да се формулира по-добре началната идея</a:t>
                </a:r>
              </a:p>
            </p:txBody>
          </p:sp>
        </p:grpSp>
        <p:sp>
          <p:nvSpPr>
            <p:cNvPr id="7" name="Title 1"/>
            <p:cNvSpPr txBox="1">
              <a:spLocks/>
            </p:cNvSpPr>
            <p:nvPr/>
          </p:nvSpPr>
          <p:spPr>
            <a:xfrm>
              <a:off x="1115616" y="138817"/>
              <a:ext cx="7773670" cy="1047650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bg-BG" sz="3700" b="1" dirty="0" smtClean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Функция „Какво мислите за“</a:t>
              </a:r>
              <a:endParaRPr lang="bg-BG" sz="3700" b="1" dirty="0">
                <a:solidFill>
                  <a:srgbClr val="4F4F4F"/>
                </a:solidFill>
                <a:latin typeface="Palatino Linotype" panose="020405020505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599966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38817"/>
            <a:ext cx="8889286" cy="6314516"/>
            <a:chOff x="0" y="138817"/>
            <a:chExt cx="8889286" cy="6314516"/>
          </a:xfrm>
        </p:grpSpPr>
        <p:sp>
          <p:nvSpPr>
            <p:cNvPr id="5" name="TextBox 4"/>
            <p:cNvSpPr txBox="1"/>
            <p:nvPr/>
          </p:nvSpPr>
          <p:spPr>
            <a:xfrm>
              <a:off x="683568" y="1784429"/>
              <a:ext cx="763284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2600" b="1" dirty="0" smtClean="0">
                  <a:solidFill>
                    <a:schemeClr val="bg1"/>
                  </a:solidFill>
                  <a:latin typeface="Palatino Linotype" panose="02040502050505030304" pitchFamily="18" charset="0"/>
                </a:rPr>
                <a:t>Необходимо условие: Държавата да поиска!!</a:t>
              </a:r>
              <a:endParaRPr lang="en-US" sz="2600" b="1" dirty="0">
                <a:solidFill>
                  <a:schemeClr val="bg1"/>
                </a:solidFill>
                <a:latin typeface="Palatino Linotype" panose="02040502050505030304" pitchFamily="18" charset="0"/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0" y="1784429"/>
              <a:ext cx="8870789" cy="4668904"/>
              <a:chOff x="288994" y="3163527"/>
              <a:chExt cx="4634765" cy="3229051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410743" y="3163527"/>
                <a:ext cx="4513016" cy="3229051"/>
              </a:xfrm>
              <a:prstGeom prst="roundRect">
                <a:avLst>
                  <a:gd name="adj" fmla="val 13605"/>
                </a:avLst>
              </a:prstGeom>
              <a:solidFill>
                <a:schemeClr val="bg1"/>
              </a:solidFill>
              <a:ln w="28575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bg-BG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288994" y="3483513"/>
                <a:ext cx="4519677" cy="2447898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pPr marL="914400" lvl="1" indent="-457200">
                  <a:buFont typeface="Wingdings" panose="05000000000000000000" pitchFamily="2" charset="2"/>
                  <a:buChar char="ü"/>
                </a:pPr>
                <a:r>
                  <a:rPr lang="ru-RU" sz="28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Дава възможност всеки гражданин да участва в свободен форум за обсъждане на актуални за общността въпроси. </a:t>
                </a:r>
              </a:p>
              <a:p>
                <a:pPr marL="914400" lvl="1" indent="-457200">
                  <a:buFont typeface="Wingdings" panose="05000000000000000000" pitchFamily="2" charset="2"/>
                  <a:buChar char="ü"/>
                </a:pPr>
                <a:r>
                  <a:rPr lang="ru-RU" sz="28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Няма ограничения относно областта на предложенията</a:t>
                </a:r>
              </a:p>
              <a:p>
                <a:pPr marL="914400" lvl="1" indent="-457200">
                  <a:buFont typeface="Wingdings" panose="05000000000000000000" pitchFamily="2" charset="2"/>
                  <a:buChar char="ü"/>
                </a:pPr>
                <a:r>
                  <a:rPr lang="ru-RU" sz="28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Мненията на гражданите се анализират за да се формулират актуалните за гражданите въпроси. </a:t>
                </a:r>
              </a:p>
            </p:txBody>
          </p:sp>
        </p:grpSp>
        <p:sp>
          <p:nvSpPr>
            <p:cNvPr id="7" name="Title 1"/>
            <p:cNvSpPr txBox="1">
              <a:spLocks/>
            </p:cNvSpPr>
            <p:nvPr/>
          </p:nvSpPr>
          <p:spPr>
            <a:xfrm>
              <a:off x="1115616" y="138817"/>
              <a:ext cx="7773670" cy="1047650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bg-BG" sz="3700" b="1" dirty="0" smtClean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Функция „Публични дискусии“</a:t>
              </a:r>
              <a:endParaRPr lang="bg-BG" sz="3700" b="1" dirty="0">
                <a:solidFill>
                  <a:srgbClr val="4F4F4F"/>
                </a:solidFill>
                <a:latin typeface="Palatino Linotype" panose="020405020505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062975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07351" y="354841"/>
            <a:ext cx="9045169" cy="5378415"/>
            <a:chOff x="207351" y="138817"/>
            <a:chExt cx="9045169" cy="5378415"/>
          </a:xfrm>
        </p:grpSpPr>
        <p:sp>
          <p:nvSpPr>
            <p:cNvPr id="5" name="TextBox 4"/>
            <p:cNvSpPr txBox="1"/>
            <p:nvPr/>
          </p:nvSpPr>
          <p:spPr>
            <a:xfrm>
              <a:off x="683568" y="1784429"/>
              <a:ext cx="763284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2600" b="1" dirty="0" smtClean="0">
                  <a:solidFill>
                    <a:schemeClr val="bg1"/>
                  </a:solidFill>
                  <a:latin typeface="Palatino Linotype" panose="02040502050505030304" pitchFamily="18" charset="0"/>
                </a:rPr>
                <a:t>Необходимо условие: Държавата да поиска!!</a:t>
              </a:r>
              <a:endParaRPr lang="en-US" sz="2600" b="1" dirty="0">
                <a:solidFill>
                  <a:schemeClr val="bg1"/>
                </a:solidFill>
                <a:latin typeface="Palatino Linotype" panose="02040502050505030304" pitchFamily="18" charset="0"/>
              </a:endParaRPr>
            </a:p>
          </p:txBody>
        </p:sp>
        <p:sp>
          <p:nvSpPr>
            <p:cNvPr id="7" name="Title 1"/>
            <p:cNvSpPr txBox="1">
              <a:spLocks/>
            </p:cNvSpPr>
            <p:nvPr/>
          </p:nvSpPr>
          <p:spPr>
            <a:xfrm>
              <a:off x="1043608" y="138817"/>
              <a:ext cx="8208912" cy="1047650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bg-BG" sz="3500" b="1" dirty="0" smtClean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Функция „Обществено допитване“</a:t>
              </a:r>
              <a:endParaRPr lang="bg-BG" sz="3500" b="1" dirty="0">
                <a:solidFill>
                  <a:srgbClr val="4F4F4F"/>
                </a:solidFill>
                <a:latin typeface="Palatino Linotype" panose="02040502050505030304" pitchFamily="18" charset="0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207351" y="1814627"/>
              <a:ext cx="8637766" cy="3702605"/>
              <a:chOff x="410743" y="3255098"/>
              <a:chExt cx="4513016" cy="2674595"/>
            </a:xfrm>
          </p:grpSpPr>
          <p:sp>
            <p:nvSpPr>
              <p:cNvPr id="9" name="Rounded Rectangle 8"/>
              <p:cNvSpPr/>
              <p:nvPr/>
            </p:nvSpPr>
            <p:spPr>
              <a:xfrm>
                <a:off x="410743" y="3255098"/>
                <a:ext cx="4513016" cy="2674595"/>
              </a:xfrm>
              <a:prstGeom prst="roundRect">
                <a:avLst>
                  <a:gd name="adj" fmla="val 13605"/>
                </a:avLst>
              </a:prstGeom>
              <a:solidFill>
                <a:schemeClr val="bg1"/>
              </a:solidFill>
              <a:ln w="28575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bg-BG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429361" y="3500837"/>
                <a:ext cx="4475779" cy="2156542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Wingdings" panose="05000000000000000000" pitchFamily="2" charset="2"/>
                  <a:buChar char="§"/>
                </a:pPr>
                <a:r>
                  <a:rPr lang="ru-RU" sz="32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Дава възможност за гласуване на объжданите вече предложения</a:t>
                </a:r>
              </a:p>
              <a:p>
                <a:pPr marL="457200" indent="-457200">
                  <a:buFont typeface="Wingdings" panose="05000000000000000000" pitchFamily="2" charset="2"/>
                  <a:buChar char="§"/>
                </a:pPr>
                <a:r>
                  <a:rPr lang="ru-RU" sz="31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С резултатите от гласуването тези предложения се предлагат за вземане на решение от общинските съвети или от компетентен орган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1083789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07351" y="138817"/>
            <a:ext cx="9045169" cy="6458533"/>
            <a:chOff x="207351" y="138817"/>
            <a:chExt cx="9045169" cy="6458533"/>
          </a:xfrm>
        </p:grpSpPr>
        <p:sp>
          <p:nvSpPr>
            <p:cNvPr id="5" name="TextBox 4"/>
            <p:cNvSpPr txBox="1"/>
            <p:nvPr/>
          </p:nvSpPr>
          <p:spPr>
            <a:xfrm>
              <a:off x="683568" y="1784429"/>
              <a:ext cx="763284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2600" b="1" dirty="0" smtClean="0">
                  <a:solidFill>
                    <a:schemeClr val="bg1"/>
                  </a:solidFill>
                  <a:latin typeface="Palatino Linotype" panose="02040502050505030304" pitchFamily="18" charset="0"/>
                </a:rPr>
                <a:t>Необходимо условие: Държавата да поиска!!</a:t>
              </a:r>
              <a:endParaRPr lang="en-US" sz="2600" b="1" dirty="0">
                <a:solidFill>
                  <a:schemeClr val="bg1"/>
                </a:solidFill>
                <a:latin typeface="Palatino Linotype" panose="02040502050505030304" pitchFamily="18" charset="0"/>
              </a:endParaRPr>
            </a:p>
          </p:txBody>
        </p:sp>
        <p:sp>
          <p:nvSpPr>
            <p:cNvPr id="7" name="Title 1"/>
            <p:cNvSpPr txBox="1">
              <a:spLocks/>
            </p:cNvSpPr>
            <p:nvPr/>
          </p:nvSpPr>
          <p:spPr>
            <a:xfrm>
              <a:off x="1043608" y="138817"/>
              <a:ext cx="8208912" cy="1047650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bg-BG" sz="3500" b="1" dirty="0" smtClean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Функция „Отчет на дейността“</a:t>
              </a:r>
              <a:endParaRPr lang="bg-BG" sz="3500" b="1" dirty="0">
                <a:solidFill>
                  <a:srgbClr val="4F4F4F"/>
                </a:solidFill>
                <a:latin typeface="Palatino Linotype" panose="02040502050505030304" pitchFamily="18" charset="0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207351" y="1814623"/>
              <a:ext cx="8637766" cy="4782727"/>
              <a:chOff x="410743" y="3255097"/>
              <a:chExt cx="4513016" cy="3307772"/>
            </a:xfrm>
          </p:grpSpPr>
          <p:sp>
            <p:nvSpPr>
              <p:cNvPr id="12" name="Rounded Rectangle 11"/>
              <p:cNvSpPr/>
              <p:nvPr/>
            </p:nvSpPr>
            <p:spPr>
              <a:xfrm>
                <a:off x="410743" y="3255097"/>
                <a:ext cx="4513016" cy="3307772"/>
              </a:xfrm>
              <a:prstGeom prst="roundRect">
                <a:avLst>
                  <a:gd name="adj" fmla="val 13605"/>
                </a:avLst>
              </a:prstGeom>
              <a:solidFill>
                <a:schemeClr val="bg1"/>
              </a:solidFill>
              <a:ln w="28575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bg-BG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429361" y="3395929"/>
                <a:ext cx="4475779" cy="3075837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Wingdings" panose="05000000000000000000" pitchFamily="2" charset="2"/>
                  <a:buChar char="§"/>
                </a:pPr>
                <a:r>
                  <a:rPr lang="ru-RU" sz="3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Контрол на изпълнението</a:t>
                </a:r>
              </a:p>
              <a:p>
                <a:pPr marL="800100" lvl="1" indent="-342900">
                  <a:buFont typeface="Wingdings" panose="05000000000000000000" pitchFamily="2" charset="2"/>
                  <a:buChar char="ü"/>
                </a:pPr>
                <a:r>
                  <a:rPr lang="ru-RU" sz="2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След като дадена идея е преминала през всички етапи и е одобрена започва етапът на нейната реализация</a:t>
                </a:r>
              </a:p>
              <a:p>
                <a:pPr marL="800100" lvl="1" indent="-342900">
                  <a:buFont typeface="Wingdings" panose="05000000000000000000" pitchFamily="2" charset="2"/>
                  <a:buChar char="ü"/>
                </a:pPr>
                <a:r>
                  <a:rPr lang="ru-RU" sz="2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По време на реализацията е възможно да бъде публикувана информация за конкретния напредък и изпълнението на идеята</a:t>
                </a:r>
              </a:p>
              <a:p>
                <a:pPr marL="457200" indent="-457200">
                  <a:buFont typeface="Wingdings" panose="05000000000000000000" pitchFamily="2" charset="2"/>
                  <a:buChar char="§"/>
                </a:pPr>
                <a:r>
                  <a:rPr lang="ru-RU" sz="31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Успешни проекти</a:t>
                </a:r>
              </a:p>
              <a:p>
                <a:pPr marL="914400" lvl="1" indent="-457200">
                  <a:buFont typeface="Wingdings" panose="05000000000000000000" pitchFamily="2" charset="2"/>
                  <a:buChar char="ü"/>
                </a:pPr>
                <a:r>
                  <a:rPr lang="ru-RU" sz="2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След етапа на реализация, платформата предоставя възможност за описание на резултатите от изпълнението на конкретните идеи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5742326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73" y="138817"/>
            <a:ext cx="9212263" cy="6602549"/>
            <a:chOff x="1873" y="138817"/>
            <a:chExt cx="9212263" cy="6602549"/>
          </a:xfrm>
        </p:grpSpPr>
        <p:sp>
          <p:nvSpPr>
            <p:cNvPr id="2" name="Title 1"/>
            <p:cNvSpPr txBox="1">
              <a:spLocks/>
            </p:cNvSpPr>
            <p:nvPr/>
          </p:nvSpPr>
          <p:spPr>
            <a:xfrm>
              <a:off x="1259632" y="138817"/>
              <a:ext cx="6696744" cy="1047650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bg-BG" sz="3500" b="1" dirty="0" smtClean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Превантивен инструмент</a:t>
              </a:r>
              <a:endParaRPr lang="bg-BG" sz="3500" b="1" dirty="0">
                <a:solidFill>
                  <a:srgbClr val="4F4F4F"/>
                </a:solidFill>
                <a:latin typeface="Palatino Linotype" panose="02040502050505030304" pitchFamily="18" charset="0"/>
              </a:endParaRPr>
            </a:p>
          </p:txBody>
        </p:sp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7323" y="1052736"/>
              <a:ext cx="5821362" cy="3857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Minus 3"/>
            <p:cNvSpPr/>
            <p:nvPr/>
          </p:nvSpPr>
          <p:spPr>
            <a:xfrm rot="19822845">
              <a:off x="115379" y="2363214"/>
              <a:ext cx="8985250" cy="1236663"/>
            </a:xfrm>
            <a:prstGeom prst="mathMinus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bg-BG"/>
            </a:p>
          </p:txBody>
        </p:sp>
        <p:sp>
          <p:nvSpPr>
            <p:cNvPr id="5" name="Minus 4"/>
            <p:cNvSpPr/>
            <p:nvPr/>
          </p:nvSpPr>
          <p:spPr>
            <a:xfrm rot="1527680">
              <a:off x="1873" y="2351310"/>
              <a:ext cx="9212263" cy="1260475"/>
            </a:xfrm>
            <a:prstGeom prst="mathMinus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bg-BG"/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283515" y="5085185"/>
              <a:ext cx="8535659" cy="1656181"/>
              <a:chOff x="251520" y="3515035"/>
              <a:chExt cx="2592288" cy="1210110"/>
            </a:xfrm>
          </p:grpSpPr>
          <p:sp>
            <p:nvSpPr>
              <p:cNvPr id="7" name="Rounded Rectangle 6"/>
              <p:cNvSpPr/>
              <p:nvPr/>
            </p:nvSpPr>
            <p:spPr>
              <a:xfrm>
                <a:off x="251520" y="3515035"/>
                <a:ext cx="2592288" cy="1210110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285935" y="3713181"/>
                <a:ext cx="2514529" cy="1011964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sz="28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Администрацията първа получава сигнала и може да реагира преди да е станал проблем</a:t>
                </a:r>
                <a:r>
                  <a:rPr lang="en-US" sz="28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 </a:t>
                </a:r>
                <a:r>
                  <a:rPr lang="bg-BG" sz="28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 на обществото</a:t>
                </a:r>
                <a:endParaRPr 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4488926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07351" y="138817"/>
            <a:ext cx="9045169" cy="6098496"/>
            <a:chOff x="207351" y="138817"/>
            <a:chExt cx="9045169" cy="6098496"/>
          </a:xfrm>
        </p:grpSpPr>
        <p:sp>
          <p:nvSpPr>
            <p:cNvPr id="5" name="TextBox 4"/>
            <p:cNvSpPr txBox="1"/>
            <p:nvPr/>
          </p:nvSpPr>
          <p:spPr>
            <a:xfrm>
              <a:off x="683568" y="1784429"/>
              <a:ext cx="763284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2600" b="1" dirty="0" smtClean="0">
                  <a:solidFill>
                    <a:schemeClr val="bg1"/>
                  </a:solidFill>
                  <a:latin typeface="Palatino Linotype" panose="02040502050505030304" pitchFamily="18" charset="0"/>
                </a:rPr>
                <a:t>Необходимо условие: Държавата да поиска!!</a:t>
              </a:r>
              <a:endParaRPr lang="en-US" sz="2600" b="1" dirty="0">
                <a:solidFill>
                  <a:schemeClr val="bg1"/>
                </a:solidFill>
                <a:latin typeface="Palatino Linotype" panose="02040502050505030304" pitchFamily="18" charset="0"/>
              </a:endParaRPr>
            </a:p>
          </p:txBody>
        </p:sp>
        <p:sp>
          <p:nvSpPr>
            <p:cNvPr id="7" name="Title 1"/>
            <p:cNvSpPr txBox="1">
              <a:spLocks/>
            </p:cNvSpPr>
            <p:nvPr/>
          </p:nvSpPr>
          <p:spPr>
            <a:xfrm>
              <a:off x="1043608" y="138817"/>
              <a:ext cx="8208912" cy="1047650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bg-BG" sz="3500" b="1" dirty="0" smtClean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Какво платформата не е!</a:t>
              </a:r>
              <a:endParaRPr lang="bg-BG" sz="3500" b="1" dirty="0">
                <a:solidFill>
                  <a:srgbClr val="4F4F4F"/>
                </a:solidFill>
                <a:latin typeface="Palatino Linotype" panose="02040502050505030304" pitchFamily="18" charset="0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207351" y="1814627"/>
              <a:ext cx="8637766" cy="4422686"/>
              <a:chOff x="410743" y="3255098"/>
              <a:chExt cx="4513016" cy="3194749"/>
            </a:xfrm>
          </p:grpSpPr>
          <p:sp>
            <p:nvSpPr>
              <p:cNvPr id="9" name="Rounded Rectangle 8"/>
              <p:cNvSpPr/>
              <p:nvPr/>
            </p:nvSpPr>
            <p:spPr>
              <a:xfrm>
                <a:off x="410743" y="3255098"/>
                <a:ext cx="4513016" cy="3194749"/>
              </a:xfrm>
              <a:prstGeom prst="roundRect">
                <a:avLst>
                  <a:gd name="adj" fmla="val 13605"/>
                </a:avLst>
              </a:prstGeom>
              <a:solidFill>
                <a:schemeClr val="bg1"/>
              </a:solidFill>
              <a:ln w="28575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bg-BG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429361" y="3500837"/>
                <a:ext cx="4475779" cy="2867979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Wingdings" panose="05000000000000000000" pitchFamily="2" charset="2"/>
                  <a:buChar char="§"/>
                </a:pPr>
                <a:r>
                  <a:rPr lang="ru-RU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Платформата </a:t>
                </a:r>
                <a:r>
                  <a:rPr lang="ru-RU" sz="36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не е</a:t>
                </a:r>
                <a:r>
                  <a:rPr lang="ru-RU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 място, където се ругае администрацията и политиците</a:t>
                </a:r>
              </a:p>
              <a:p>
                <a:pPr marL="457200" indent="-457200">
                  <a:buFont typeface="Wingdings" panose="05000000000000000000" pitchFamily="2" charset="2"/>
                  <a:buChar char="§"/>
                </a:pPr>
                <a:r>
                  <a:rPr lang="ru-RU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Платформата </a:t>
                </a:r>
                <a:r>
                  <a:rPr lang="ru-RU" sz="36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не е</a:t>
                </a:r>
                <a:r>
                  <a:rPr lang="ru-RU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 </a:t>
                </a:r>
                <a:r>
                  <a:rPr lang="ru-RU" sz="3600" i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е</a:t>
                </a:r>
                <a:r>
                  <a:rPr lang="ru-RU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-обществен защитник</a:t>
                </a:r>
              </a:p>
              <a:p>
                <a:pPr marL="457200" indent="-457200">
                  <a:buFont typeface="Wingdings" panose="05000000000000000000" pitchFamily="2" charset="2"/>
                  <a:buChar char="§"/>
                </a:pPr>
                <a:r>
                  <a:rPr lang="ru-RU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Платформата </a:t>
                </a:r>
                <a:r>
                  <a:rPr lang="ru-RU" sz="36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не е</a:t>
                </a:r>
                <a:r>
                  <a:rPr lang="ru-RU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 «пряк път» за получаване на </a:t>
                </a:r>
                <a:r>
                  <a:rPr lang="ru-RU" sz="3600" i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е</a:t>
                </a:r>
                <a:r>
                  <a:rPr lang="ru-RU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-услуги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3462985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07351" y="138817"/>
            <a:ext cx="9189185" cy="5954479"/>
            <a:chOff x="207351" y="138817"/>
            <a:chExt cx="9189185" cy="5954479"/>
          </a:xfrm>
        </p:grpSpPr>
        <p:sp>
          <p:nvSpPr>
            <p:cNvPr id="5" name="TextBox 4"/>
            <p:cNvSpPr txBox="1"/>
            <p:nvPr/>
          </p:nvSpPr>
          <p:spPr>
            <a:xfrm>
              <a:off x="683568" y="1784429"/>
              <a:ext cx="763284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2600" b="1" dirty="0" smtClean="0">
                  <a:solidFill>
                    <a:schemeClr val="bg1"/>
                  </a:solidFill>
                  <a:latin typeface="Palatino Linotype" panose="02040502050505030304" pitchFamily="18" charset="0"/>
                </a:rPr>
                <a:t>Необходимо условие: Държавата да поиска!!</a:t>
              </a:r>
              <a:endParaRPr lang="en-US" sz="2600" b="1" dirty="0">
                <a:solidFill>
                  <a:schemeClr val="bg1"/>
                </a:solidFill>
                <a:latin typeface="Palatino Linotype" panose="02040502050505030304" pitchFamily="18" charset="0"/>
              </a:endParaRPr>
            </a:p>
          </p:txBody>
        </p:sp>
        <p:sp>
          <p:nvSpPr>
            <p:cNvPr id="7" name="Title 1"/>
            <p:cNvSpPr txBox="1">
              <a:spLocks/>
            </p:cNvSpPr>
            <p:nvPr/>
          </p:nvSpPr>
          <p:spPr>
            <a:xfrm>
              <a:off x="1187624" y="138817"/>
              <a:ext cx="8208912" cy="1047650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bg-BG" sz="3500" b="1" dirty="0" smtClean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Ограничения на платформата</a:t>
              </a:r>
              <a:endParaRPr lang="bg-BG" sz="3500" b="1" dirty="0">
                <a:solidFill>
                  <a:srgbClr val="4F4F4F"/>
                </a:solidFill>
                <a:latin typeface="Palatino Linotype" panose="02040502050505030304" pitchFamily="18" charset="0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207351" y="1814627"/>
              <a:ext cx="8637766" cy="4278669"/>
              <a:chOff x="410743" y="3255098"/>
              <a:chExt cx="4513016" cy="3090718"/>
            </a:xfrm>
          </p:grpSpPr>
          <p:sp>
            <p:nvSpPr>
              <p:cNvPr id="9" name="Rounded Rectangle 8"/>
              <p:cNvSpPr/>
              <p:nvPr/>
            </p:nvSpPr>
            <p:spPr>
              <a:xfrm>
                <a:off x="410743" y="3255098"/>
                <a:ext cx="4513016" cy="3090718"/>
              </a:xfrm>
              <a:prstGeom prst="roundRect">
                <a:avLst>
                  <a:gd name="adj" fmla="val 13605"/>
                </a:avLst>
              </a:prstGeom>
              <a:solidFill>
                <a:schemeClr val="bg1"/>
              </a:solidFill>
              <a:ln w="28575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bg-BG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429361" y="3400122"/>
                <a:ext cx="4475779" cy="2856863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Wingdings" panose="05000000000000000000" pitchFamily="2" charset="2"/>
                  <a:buChar char="§"/>
                </a:pPr>
                <a:r>
                  <a:rPr lang="ru-RU" sz="32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Изисква се всеки активен гражданин да бъде регистриран с името си сравнително достоверно</a:t>
                </a:r>
              </a:p>
              <a:p>
                <a:pPr marL="457200" indent="-457200">
                  <a:buFont typeface="Wingdings" panose="05000000000000000000" pitchFamily="2" charset="2"/>
                  <a:buChar char="§"/>
                </a:pPr>
                <a:r>
                  <a:rPr lang="ru-RU" sz="31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Срокът за реакция на администрацията е планиран за около 4 – 8 часа</a:t>
                </a:r>
              </a:p>
              <a:p>
                <a:pPr marL="457200" indent="-457200">
                  <a:buFont typeface="Wingdings" panose="05000000000000000000" pitchFamily="2" charset="2"/>
                  <a:buChar char="§"/>
                </a:pPr>
                <a:r>
                  <a:rPr lang="ru-RU" sz="31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Написаното може да бъде премахнато от администратор, ако се използва «език на омразата»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6981271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79511" y="80840"/>
            <a:ext cx="8820109" cy="6588520"/>
            <a:chOff x="179511" y="80840"/>
            <a:chExt cx="8820109" cy="6588520"/>
          </a:xfrm>
        </p:grpSpPr>
        <p:sp>
          <p:nvSpPr>
            <p:cNvPr id="2" name="Title 1"/>
            <p:cNvSpPr txBox="1">
              <a:spLocks/>
            </p:cNvSpPr>
            <p:nvPr/>
          </p:nvSpPr>
          <p:spPr>
            <a:xfrm>
              <a:off x="1112920" y="80840"/>
              <a:ext cx="7886700" cy="1047650"/>
            </a:xfrm>
            <a:prstGeom prst="rect">
              <a:avLst/>
            </a:prstGeom>
          </p:spPr>
          <p:txBody>
            <a:bodyPr anchor="ctr">
              <a:norm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bg-BG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alatino Linotype" panose="02040502050505030304" pitchFamily="18" charset="0"/>
                </a:rPr>
                <a:t>Технически университет – София</a:t>
              </a:r>
              <a:endPara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anose="02040502050505030304" pitchFamily="18" charset="0"/>
              </a:endParaRPr>
            </a:p>
            <a:p>
              <a:pPr algn="ctr"/>
              <a:r>
                <a:rPr lang="bg-BG" sz="35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alatino Linotype" panose="02040502050505030304" pitchFamily="18" charset="0"/>
                </a:rPr>
                <a:t>Софтуерна група АКСТЪР</a:t>
              </a:r>
              <a:endParaRPr lang="bg-BG" sz="3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anose="02040502050505030304" pitchFamily="18" charset="0"/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179511" y="1412776"/>
              <a:ext cx="8820109" cy="5256584"/>
              <a:chOff x="179512" y="1412776"/>
              <a:chExt cx="8640960" cy="5040560"/>
            </a:xfrm>
          </p:grpSpPr>
          <p:sp>
            <p:nvSpPr>
              <p:cNvPr id="3" name="Rounded Rectangle 2"/>
              <p:cNvSpPr/>
              <p:nvPr/>
            </p:nvSpPr>
            <p:spPr>
              <a:xfrm>
                <a:off x="179512" y="1412776"/>
                <a:ext cx="8640960" cy="5040560"/>
              </a:xfrm>
              <a:prstGeom prst="roundRect">
                <a:avLst>
                  <a:gd name="adj" fmla="val 9953"/>
                </a:avLst>
              </a:prstGeom>
              <a:ln w="19050">
                <a:solidFill>
                  <a:srgbClr val="007CBE"/>
                </a:solidFill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 prst="coolSlant"/>
              </a:sp3d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279569" y="1539451"/>
                <a:ext cx="8440845" cy="4913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g-BG" sz="2200" b="1" dirty="0" smtClean="0">
                    <a:solidFill>
                      <a:srgbClr val="4F4F4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Palatino Linotype" panose="02040502050505030304" pitchFamily="18" charset="0"/>
                  </a:rPr>
                  <a:t>Екип от 24 </a:t>
                </a:r>
                <a:r>
                  <a:rPr lang="ru-RU" sz="2200" b="1" dirty="0" smtClean="0">
                    <a:solidFill>
                      <a:srgbClr val="4F4F4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Palatino Linotype" panose="02040502050505030304" pitchFamily="18" charset="0"/>
                  </a:rPr>
                  <a:t>специалиста </a:t>
                </a:r>
                <a:r>
                  <a:rPr lang="ru-RU" sz="2200" b="1" dirty="0">
                    <a:solidFill>
                      <a:srgbClr val="4F4F4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Palatino Linotype" panose="02040502050505030304" pitchFamily="18" charset="0"/>
                  </a:rPr>
                  <a:t>в областта на анализ, разработка и внедряване на софтуерни </a:t>
                </a:r>
                <a:r>
                  <a:rPr lang="ru-RU" sz="2200" b="1" dirty="0" smtClean="0">
                    <a:solidFill>
                      <a:srgbClr val="4F4F4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Palatino Linotype" panose="02040502050505030304" pitchFamily="18" charset="0"/>
                  </a:rPr>
                  <a:t>продукти</a:t>
                </a:r>
              </a:p>
              <a:p>
                <a:endParaRPr lang="bg-BG" sz="1600" b="1" dirty="0" smtClean="0">
                  <a:solidFill>
                    <a:srgbClr val="4F4F4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alatino Linotype" panose="02040502050505030304" pitchFamily="18" charset="0"/>
                </a:endParaRPr>
              </a:p>
              <a:p>
                <a:r>
                  <a:rPr lang="bg-BG" sz="2200" b="1" dirty="0" smtClean="0">
                    <a:solidFill>
                      <a:srgbClr val="4F4F4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Palatino Linotype" panose="02040502050505030304" pitchFamily="18" charset="0"/>
                  </a:rPr>
                  <a:t>Основни дейности</a:t>
                </a:r>
              </a:p>
              <a:p>
                <a:pPr marL="742950" lvl="1" indent="-285750" algn="just">
                  <a:buFont typeface="Wingdings" panose="05000000000000000000" pitchFamily="2" charset="2"/>
                  <a:buChar char="§"/>
                </a:pPr>
                <a:r>
                  <a:rPr lang="bg-BG" sz="2000" dirty="0" smtClean="0">
                    <a:solidFill>
                      <a:srgbClr val="4F4F4F"/>
                    </a:solidFill>
                    <a:latin typeface="Palatino Linotype" panose="02040502050505030304" pitchFamily="18" charset="0"/>
                  </a:rPr>
                  <a:t>Разработване на софтуерни продукти, подпомагащи и улесняващи ежедневната работа на служителите в администрациите</a:t>
                </a:r>
              </a:p>
              <a:p>
                <a:pPr marL="742950" lvl="1" indent="-285750" algn="just">
                  <a:buFont typeface="Wingdings" panose="05000000000000000000" pitchFamily="2" charset="2"/>
                  <a:buChar char="§"/>
                </a:pPr>
                <a:r>
                  <a:rPr lang="bg-BG" sz="2000" dirty="0" smtClean="0">
                    <a:solidFill>
                      <a:srgbClr val="4F4F4F"/>
                    </a:solidFill>
                    <a:latin typeface="Palatino Linotype" panose="02040502050505030304" pitchFamily="18" charset="0"/>
                  </a:rPr>
                  <a:t>Внедряване, гаранционно и извънгаранционно обслужване на разработените системи</a:t>
                </a:r>
                <a:endParaRPr lang="bg-BG" sz="700" dirty="0" smtClean="0">
                  <a:solidFill>
                    <a:srgbClr val="4F4F4F"/>
                  </a:solidFill>
                  <a:latin typeface="Palatino Linotype" panose="02040502050505030304" pitchFamily="18" charset="0"/>
                </a:endParaRPr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r>
                  <a:rPr lang="bg-BG" sz="2000" dirty="0" smtClean="0">
                    <a:solidFill>
                      <a:srgbClr val="4F4F4F"/>
                    </a:solidFill>
                    <a:latin typeface="Palatino Linotype" panose="02040502050505030304" pitchFamily="18" charset="0"/>
                  </a:rPr>
                  <a:t>Обучение на клиенти</a:t>
                </a:r>
              </a:p>
              <a:p>
                <a:endParaRPr lang="bg-BG" sz="1600" dirty="0">
                  <a:solidFill>
                    <a:srgbClr val="4F4F4F"/>
                  </a:solidFill>
                  <a:latin typeface="Palatino Linotype" panose="02040502050505030304" pitchFamily="18" charset="0"/>
                </a:endParaRPr>
              </a:p>
              <a:p>
                <a:r>
                  <a:rPr lang="bg-BG" sz="2200" b="1" dirty="0" smtClean="0">
                    <a:solidFill>
                      <a:srgbClr val="4F4F4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Palatino Linotype" panose="02040502050505030304" pitchFamily="18" charset="0"/>
                  </a:rPr>
                  <a:t>Натрупан опит</a:t>
                </a:r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r>
                  <a:rPr lang="bg-BG" sz="2000" dirty="0" smtClean="0">
                    <a:solidFill>
                      <a:srgbClr val="4F4F4F"/>
                    </a:solidFill>
                    <a:latin typeface="Palatino Linotype" panose="02040502050505030304" pitchFamily="18" charset="0"/>
                  </a:rPr>
                  <a:t>Повече от 25 години разработка на съвременни ИТ продукти</a:t>
                </a:r>
                <a:endParaRPr lang="bg-BG" sz="700" dirty="0" smtClean="0">
                  <a:solidFill>
                    <a:srgbClr val="4F4F4F"/>
                  </a:solidFill>
                  <a:latin typeface="Palatino Linotype" panose="02040502050505030304" pitchFamily="18" charset="0"/>
                </a:endParaRPr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r>
                  <a:rPr lang="bg-BG" sz="2000" dirty="0" smtClean="0">
                    <a:solidFill>
                      <a:srgbClr val="4F4F4F"/>
                    </a:solidFill>
                    <a:latin typeface="Palatino Linotype" panose="02040502050505030304" pitchFamily="18" charset="0"/>
                  </a:rPr>
                  <a:t>Богато портфолио с 30 програмни продукта, внедрени в повече от 200 администрации с потребители между 10 и 100 души всяка</a:t>
                </a:r>
                <a:endParaRPr lang="en-US" sz="2000" dirty="0">
                  <a:solidFill>
                    <a:srgbClr val="4F4F4F"/>
                  </a:solidFill>
                  <a:latin typeface="Palatino Linotype" panose="0204050205050503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2114947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9144000" cy="6381328"/>
            <a:chOff x="0" y="0"/>
            <a:chExt cx="9144000" cy="6381328"/>
          </a:xfrm>
        </p:grpSpPr>
        <p:grpSp>
          <p:nvGrpSpPr>
            <p:cNvPr id="2" name="Group 1"/>
            <p:cNvGrpSpPr/>
            <p:nvPr/>
          </p:nvGrpSpPr>
          <p:grpSpPr>
            <a:xfrm>
              <a:off x="0" y="0"/>
              <a:ext cx="9144000" cy="1854116"/>
              <a:chOff x="0" y="0"/>
              <a:chExt cx="9144000" cy="1854116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0" y="0"/>
                <a:ext cx="9144000" cy="1357313"/>
                <a:chOff x="0" y="0"/>
                <a:chExt cx="9144000" cy="1357313"/>
              </a:xfrm>
            </p:grpSpPr>
            <p:pic>
              <p:nvPicPr>
                <p:cNvPr id="5" name="Picture 11" descr="banner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8072438" cy="13509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6" name="Picture 14" descr="2M-TPP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7997825" y="0"/>
                  <a:ext cx="1146175" cy="13573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4" name="Text Box 13"/>
              <p:cNvSpPr txBox="1">
                <a:spLocks noChangeArrowheads="1"/>
              </p:cNvSpPr>
              <p:nvPr/>
            </p:nvSpPr>
            <p:spPr bwMode="auto">
              <a:xfrm>
                <a:off x="0" y="1484784"/>
                <a:ext cx="9094688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bg-BG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Palatino Linotype" panose="02040502050505030304" pitchFamily="18" charset="0"/>
                  </a:rPr>
                  <a:t>ТЕХНИЧЕСКИ УНИВЕРСИТЕТ – </a:t>
                </a:r>
                <a:r>
                  <a:rPr lang="bg-BG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Palatino Linotype" panose="02040502050505030304" pitchFamily="18" charset="0"/>
                  </a:rPr>
                  <a:t>СОФИЯ  </a:t>
                </a:r>
                <a:r>
                  <a:rPr lang="en-US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Palatino Linotype" panose="02040502050505030304" pitchFamily="18" charset="0"/>
                  </a:rPr>
                  <a:t> •  </a:t>
                </a:r>
                <a:r>
                  <a:rPr lang="bg-BG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Palatino Linotype" panose="02040502050505030304" pitchFamily="18" charset="0"/>
                  </a:rPr>
                  <a:t>СОФТУЕРНА </a:t>
                </a:r>
                <a:r>
                  <a:rPr lang="bg-BG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Palatino Linotype" panose="02040502050505030304" pitchFamily="18" charset="0"/>
                  </a:rPr>
                  <a:t>ГРУПА АКСТЪР</a:t>
                </a:r>
              </a:p>
            </p:txBody>
          </p:sp>
        </p:grp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64" y="2600550"/>
              <a:ext cx="3283290" cy="3388356"/>
            </a:xfrm>
            <a:prstGeom prst="rect">
              <a:avLst/>
            </a:prstGeom>
          </p:spPr>
        </p:pic>
        <p:grpSp>
          <p:nvGrpSpPr>
            <p:cNvPr id="8" name="Group 7"/>
            <p:cNvGrpSpPr/>
            <p:nvPr/>
          </p:nvGrpSpPr>
          <p:grpSpPr>
            <a:xfrm>
              <a:off x="3419870" y="2394849"/>
              <a:ext cx="5112570" cy="2392848"/>
              <a:chOff x="1247923" y="1515717"/>
              <a:chExt cx="975044" cy="1938645"/>
            </a:xfrm>
          </p:grpSpPr>
          <p:sp>
            <p:nvSpPr>
              <p:cNvPr id="9" name="Rounded Rectangle 8"/>
              <p:cNvSpPr/>
              <p:nvPr/>
            </p:nvSpPr>
            <p:spPr>
              <a:xfrm>
                <a:off x="1247924" y="1515717"/>
                <a:ext cx="975043" cy="1732128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247923" y="1534325"/>
                <a:ext cx="975044" cy="1920037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r>
                  <a:rPr lang="bg-BG" sz="24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Адрес </a:t>
                </a:r>
              </a:p>
              <a:p>
                <a:r>
                  <a:rPr lang="ru-RU" altLang="bg-BG" sz="24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София </a:t>
                </a:r>
                <a:r>
                  <a:rPr lang="ru-RU" altLang="bg-BG" sz="2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1797, жк. </a:t>
                </a:r>
                <a:r>
                  <a:rPr lang="ru-RU" altLang="bg-BG" sz="24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Дървеница</a:t>
                </a:r>
                <a:r>
                  <a:rPr lang="ru-RU" altLang="bg-BG" sz="2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/>
                </a:r>
                <a:br>
                  <a:rPr lang="ru-RU" altLang="bg-BG" sz="2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</a:br>
                <a:r>
                  <a:rPr lang="ru-RU" altLang="bg-BG" sz="2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бул. "</a:t>
                </a:r>
                <a:r>
                  <a:rPr lang="ru-RU" altLang="bg-BG" sz="24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Климент </a:t>
                </a:r>
                <a:r>
                  <a:rPr lang="ru-RU" altLang="bg-BG" sz="2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Охридски" №</a:t>
                </a:r>
                <a:r>
                  <a:rPr lang="ru-RU" altLang="bg-BG" sz="24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8 </a:t>
                </a:r>
                <a:endParaRPr lang="ru-RU" altLang="bg-BG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  <a:p>
                <a:r>
                  <a:rPr lang="ru-RU" altLang="bg-BG" sz="2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Технически Университет бл. </a:t>
                </a:r>
                <a:r>
                  <a:rPr lang="ru-RU" altLang="bg-BG" sz="24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2 </a:t>
                </a:r>
              </a:p>
              <a:p>
                <a:r>
                  <a:rPr lang="ru-RU" altLang="bg-BG" sz="24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ет</a:t>
                </a:r>
                <a:r>
                  <a:rPr lang="ru-RU" altLang="bg-BG" sz="2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. </a:t>
                </a:r>
                <a:r>
                  <a:rPr lang="ru-RU" altLang="bg-BG" sz="24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5, лаб</a:t>
                </a:r>
                <a:r>
                  <a:rPr lang="ru-RU" altLang="bg-BG" sz="2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. 2520, 2518, 2530</a:t>
                </a:r>
              </a:p>
              <a:p>
                <a:endParaRPr 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3540380" y="4727144"/>
              <a:ext cx="4992060" cy="1654184"/>
              <a:chOff x="1247923" y="1515717"/>
              <a:chExt cx="1084908" cy="1340192"/>
            </a:xfrm>
          </p:grpSpPr>
          <p:sp>
            <p:nvSpPr>
              <p:cNvPr id="13" name="Rounded Rectangle 12"/>
              <p:cNvSpPr/>
              <p:nvPr/>
            </p:nvSpPr>
            <p:spPr>
              <a:xfrm>
                <a:off x="1247924" y="1515717"/>
                <a:ext cx="1084907" cy="1022258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1247923" y="1534325"/>
                <a:ext cx="1015670" cy="1321584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r>
                  <a:rPr lang="bg-BG" sz="24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Телефон за връзка и заявки: </a:t>
                </a:r>
              </a:p>
              <a:p>
                <a:r>
                  <a:rPr lang="ru-RU" altLang="bg-BG" sz="24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	(02) 965-34-69</a:t>
                </a:r>
              </a:p>
              <a:p>
                <a:r>
                  <a:rPr lang="ru-RU" altLang="bg-BG" sz="2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	</a:t>
                </a:r>
                <a:r>
                  <a:rPr lang="ru-RU" altLang="bg-BG" sz="24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(02) 965-24-24</a:t>
                </a:r>
                <a:endParaRPr lang="ru-RU" altLang="bg-BG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  <a:p>
                <a:endParaRPr 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7758470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51520" y="260648"/>
            <a:ext cx="8640960" cy="6264696"/>
            <a:chOff x="251520" y="260648"/>
            <a:chExt cx="8640960" cy="6264696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260648"/>
              <a:ext cx="7447043" cy="445678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" name="Group 2"/>
            <p:cNvGrpSpPr/>
            <p:nvPr/>
          </p:nvGrpSpPr>
          <p:grpSpPr>
            <a:xfrm>
              <a:off x="251520" y="5229200"/>
              <a:ext cx="2592288" cy="1296144"/>
              <a:chOff x="251520" y="3717032"/>
              <a:chExt cx="2592288" cy="1008112"/>
            </a:xfrm>
          </p:grpSpPr>
          <p:sp>
            <p:nvSpPr>
              <p:cNvPr id="4" name="Rounded Rectangle 3"/>
              <p:cNvSpPr/>
              <p:nvPr/>
            </p:nvSpPr>
            <p:spPr>
              <a:xfrm>
                <a:off x="251520" y="3717032"/>
                <a:ext cx="2592288" cy="1008112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351402" y="3815042"/>
                <a:ext cx="2361306" cy="837836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sz="36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160 +</a:t>
                </a:r>
              </a:p>
              <a:p>
                <a:pPr algn="ctr"/>
                <a:r>
                  <a:rPr lang="bg-BG" sz="28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ОБЩИНИ</a:t>
                </a:r>
                <a:endParaRPr 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3203848" y="5186808"/>
              <a:ext cx="2592288" cy="1338535"/>
              <a:chOff x="251520" y="3717032"/>
              <a:chExt cx="2592288" cy="1008112"/>
            </a:xfrm>
          </p:grpSpPr>
          <p:sp>
            <p:nvSpPr>
              <p:cNvPr id="7" name="Rounded Rectangle 6"/>
              <p:cNvSpPr/>
              <p:nvPr/>
            </p:nvSpPr>
            <p:spPr>
              <a:xfrm>
                <a:off x="251520" y="3717032"/>
                <a:ext cx="2592288" cy="1008112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351402" y="3805378"/>
                <a:ext cx="2361306" cy="811302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sz="36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12</a:t>
                </a:r>
              </a:p>
              <a:p>
                <a:pPr algn="ctr"/>
                <a:r>
                  <a:rPr lang="bg-BG" sz="28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ОБЛАСТИ</a:t>
                </a:r>
                <a:endParaRPr 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6156176" y="5186809"/>
              <a:ext cx="2736304" cy="1338534"/>
              <a:chOff x="251520" y="3717032"/>
              <a:chExt cx="2592288" cy="1008112"/>
            </a:xfrm>
          </p:grpSpPr>
          <p:sp>
            <p:nvSpPr>
              <p:cNvPr id="10" name="Rounded Rectangle 9"/>
              <p:cNvSpPr/>
              <p:nvPr/>
            </p:nvSpPr>
            <p:spPr>
              <a:xfrm>
                <a:off x="251520" y="3717032"/>
                <a:ext cx="2592288" cy="1008112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251520" y="3803191"/>
                <a:ext cx="2592288" cy="811303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sz="36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30 +</a:t>
                </a:r>
              </a:p>
              <a:p>
                <a:pPr algn="ctr"/>
                <a:r>
                  <a:rPr lang="bg-BG" sz="28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ВЕДОМСТВА</a:t>
                </a:r>
                <a:endParaRPr 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132896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76419" y="35107"/>
            <a:ext cx="8835611" cy="6490237"/>
            <a:chOff x="276419" y="35107"/>
            <a:chExt cx="8835611" cy="6490237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2360" y="35107"/>
              <a:ext cx="1299670" cy="74290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" name="Title 1"/>
            <p:cNvSpPr txBox="1">
              <a:spLocks/>
            </p:cNvSpPr>
            <p:nvPr/>
          </p:nvSpPr>
          <p:spPr>
            <a:xfrm>
              <a:off x="1187624" y="188640"/>
              <a:ext cx="7886700" cy="1059203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bg-BG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alatino Linotype" panose="02040502050505030304" pitchFamily="18" charset="0"/>
                </a:rPr>
                <a:t>Визия </a:t>
              </a:r>
            </a:p>
            <a:p>
              <a:r>
                <a:rPr lang="bg-BG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alatino Linotype" panose="02040502050505030304" pitchFamily="18" charset="0"/>
                </a:rPr>
                <a:t>„Интелигентен град с АКСТЪР</a:t>
              </a:r>
              <a:r>
                <a:rPr lang="bg-BG" sz="3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alatino Linotype" panose="02040502050505030304" pitchFamily="18" charset="0"/>
                </a:rPr>
                <a:t>“</a:t>
              </a:r>
              <a:endParaRPr lang="bg-BG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anose="02040502050505030304" pitchFamily="18" charset="0"/>
              </a:endParaRP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276419" y="3434566"/>
              <a:ext cx="8616922" cy="1377867"/>
              <a:chOff x="282910" y="3655335"/>
              <a:chExt cx="8616922" cy="1414466"/>
            </a:xfrm>
          </p:grpSpPr>
          <p:sp>
            <p:nvSpPr>
              <p:cNvPr id="10" name="Rounded Rectangle 9"/>
              <p:cNvSpPr/>
              <p:nvPr/>
            </p:nvSpPr>
            <p:spPr>
              <a:xfrm>
                <a:off x="282910" y="3655335"/>
                <a:ext cx="8312970" cy="1224136"/>
              </a:xfrm>
              <a:prstGeom prst="roundRect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ounded Rectangle 11"/>
              <p:cNvSpPr/>
              <p:nvPr/>
            </p:nvSpPr>
            <p:spPr>
              <a:xfrm>
                <a:off x="434886" y="3750500"/>
                <a:ext cx="8312970" cy="1224136"/>
              </a:xfrm>
              <a:prstGeom prst="roundRect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586862" y="3845665"/>
                <a:ext cx="8312970" cy="1224136"/>
              </a:xfrm>
              <a:prstGeom prst="roundRect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276419" y="5196028"/>
              <a:ext cx="8616922" cy="1329316"/>
              <a:chOff x="282910" y="3655335"/>
              <a:chExt cx="8616922" cy="1414466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282910" y="3655335"/>
                <a:ext cx="8312970" cy="1224136"/>
              </a:xfrm>
              <a:prstGeom prst="roundRect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ounded Rectangle 20"/>
              <p:cNvSpPr/>
              <p:nvPr/>
            </p:nvSpPr>
            <p:spPr>
              <a:xfrm>
                <a:off x="434886" y="3750500"/>
                <a:ext cx="8312970" cy="1224136"/>
              </a:xfrm>
              <a:prstGeom prst="roundRect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ounded Rectangle 21"/>
              <p:cNvSpPr/>
              <p:nvPr/>
            </p:nvSpPr>
            <p:spPr>
              <a:xfrm>
                <a:off x="586862" y="3845665"/>
                <a:ext cx="8312970" cy="1224136"/>
              </a:xfrm>
              <a:prstGeom prst="roundRect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276419" y="1916832"/>
              <a:ext cx="8616922" cy="1041437"/>
              <a:chOff x="282910" y="3655335"/>
              <a:chExt cx="8616922" cy="1414466"/>
            </a:xfrm>
          </p:grpSpPr>
          <p:sp>
            <p:nvSpPr>
              <p:cNvPr id="24" name="Rounded Rectangle 23"/>
              <p:cNvSpPr/>
              <p:nvPr/>
            </p:nvSpPr>
            <p:spPr>
              <a:xfrm>
                <a:off x="282910" y="3655335"/>
                <a:ext cx="8312970" cy="1224136"/>
              </a:xfrm>
              <a:prstGeom prst="roundRect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ounded Rectangle 24"/>
              <p:cNvSpPr/>
              <p:nvPr/>
            </p:nvSpPr>
            <p:spPr>
              <a:xfrm>
                <a:off x="434886" y="3750500"/>
                <a:ext cx="8312970" cy="1224136"/>
              </a:xfrm>
              <a:prstGeom prst="roundRect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ounded Rectangle 25"/>
              <p:cNvSpPr/>
              <p:nvPr/>
            </p:nvSpPr>
            <p:spPr>
              <a:xfrm>
                <a:off x="586862" y="3845665"/>
                <a:ext cx="8312970" cy="1224136"/>
              </a:xfrm>
              <a:prstGeom prst="roundRect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677077" y="2247278"/>
              <a:ext cx="75608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bg-BG" sz="2800" b="1" dirty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Градът – това са гражданите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77077" y="3698704"/>
              <a:ext cx="777686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Умният град изисква интелигентна </a:t>
              </a:r>
              <a:r>
                <a:rPr lang="ru-RU" sz="2800" b="1" dirty="0" smtClean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администрация</a:t>
              </a:r>
              <a:endParaRPr lang="ru-RU" sz="2800" b="1" dirty="0">
                <a:solidFill>
                  <a:srgbClr val="4F4F4F"/>
                </a:solidFill>
                <a:latin typeface="Palatino Linotype" panose="02040502050505030304" pitchFamily="18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77077" y="5445224"/>
              <a:ext cx="791231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2800" b="1" dirty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Интелигентната администрация е </a:t>
              </a:r>
              <a:r>
                <a:rPr lang="bg-BG" sz="2800" b="1" dirty="0" smtClean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              </a:t>
              </a:r>
              <a:r>
                <a:rPr lang="bg-BG" sz="3600" b="1" i="1" dirty="0" smtClean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е</a:t>
              </a:r>
              <a:r>
                <a:rPr lang="bg-BG" sz="2800" b="1" dirty="0" smtClean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-администрация</a:t>
              </a:r>
              <a:endParaRPr lang="bg-BG" sz="2800" b="1" dirty="0">
                <a:solidFill>
                  <a:srgbClr val="4F4F4F"/>
                </a:solidFill>
                <a:latin typeface="Palatino Linotype" panose="020405020505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91917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95536" y="32875"/>
            <a:ext cx="8784976" cy="6492469"/>
            <a:chOff x="395536" y="32875"/>
            <a:chExt cx="8784976" cy="6492469"/>
          </a:xfrm>
        </p:grpSpPr>
        <p:sp>
          <p:nvSpPr>
            <p:cNvPr id="2" name="Title 1"/>
            <p:cNvSpPr txBox="1">
              <a:spLocks/>
            </p:cNvSpPr>
            <p:nvPr/>
          </p:nvSpPr>
          <p:spPr>
            <a:xfrm>
              <a:off x="1293812" y="32875"/>
              <a:ext cx="7886700" cy="1047650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bg-BG" sz="5400" b="1" i="1" dirty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е</a:t>
              </a:r>
              <a:r>
                <a:rPr lang="bg-BG" sz="4400" b="1" dirty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-администрация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83568" y="1784429"/>
              <a:ext cx="763284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2600" b="1" dirty="0" smtClean="0">
                  <a:solidFill>
                    <a:schemeClr val="bg1"/>
                  </a:solidFill>
                  <a:latin typeface="Palatino Linotype" panose="02040502050505030304" pitchFamily="18" charset="0"/>
                </a:rPr>
                <a:t>Необходимо условие: Държавата да поиска!!</a:t>
              </a:r>
              <a:endParaRPr lang="en-US" sz="2600" b="1" dirty="0">
                <a:solidFill>
                  <a:schemeClr val="bg1"/>
                </a:solidFill>
                <a:latin typeface="Palatino Linotype" panose="02040502050505030304" pitchFamily="18" charset="0"/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395536" y="1784428"/>
              <a:ext cx="8352928" cy="4740916"/>
              <a:chOff x="496935" y="3163527"/>
              <a:chExt cx="4513016" cy="2830642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496935" y="3163527"/>
                <a:ext cx="4513016" cy="2830642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bg-BG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568943" y="3350953"/>
                <a:ext cx="4441008" cy="2407296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ru-RU" sz="3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Поддържа регистрите си в </a:t>
                </a:r>
                <a:r>
                  <a:rPr lang="ru-RU" sz="3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електронен вид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ru-RU" sz="3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Използва </a:t>
                </a:r>
                <a:r>
                  <a:rPr lang="ru-RU" sz="3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софтуер </a:t>
                </a:r>
                <a:r>
                  <a:rPr lang="ru-RU" sz="3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за всички свои </a:t>
                </a:r>
                <a:r>
                  <a:rPr lang="ru-RU" sz="32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дейности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ru-RU" sz="32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Предлага </a:t>
                </a:r>
                <a:r>
                  <a:rPr lang="ru-RU" sz="3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електронни услуги </a:t>
                </a:r>
                <a:r>
                  <a:rPr lang="ru-RU" sz="32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на гражданите и фирмите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ru-RU" sz="32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Активно конктактува с гражданите по </a:t>
                </a:r>
                <a:r>
                  <a:rPr lang="ru-RU" sz="3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електронен път</a:t>
                </a:r>
                <a:endParaRPr lang="ru-RU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4920955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563938" y="5654675"/>
            <a:ext cx="2901950" cy="503238"/>
          </a:xfrm>
          <a:prstGeom prst="roundRect">
            <a:avLst/>
          </a:prstGeom>
          <a:solidFill>
            <a:schemeClr val="bg2"/>
          </a:solidFill>
          <a:ln w="28575"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600" b="1" dirty="0">
                <a:solidFill>
                  <a:schemeClr val="tx1"/>
                </a:solidFill>
              </a:rPr>
              <a:t>НАКАЗ</a:t>
            </a:r>
            <a:r>
              <a:rPr lang="en-US" sz="1600" b="1" dirty="0">
                <a:solidFill>
                  <a:schemeClr val="tx1"/>
                </a:solidFill>
              </a:rPr>
              <a:t>.</a:t>
            </a:r>
            <a:r>
              <a:rPr lang="bg-BG" sz="1600" b="1" dirty="0">
                <a:solidFill>
                  <a:schemeClr val="tx1"/>
                </a:solidFill>
              </a:rPr>
              <a:t> ПОСТАНОВЛЕНИЯ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747000" y="6246813"/>
            <a:ext cx="1093788" cy="460375"/>
          </a:xfrm>
          <a:prstGeom prst="roundRect">
            <a:avLst/>
          </a:prstGeom>
          <a:solidFill>
            <a:schemeClr val="bg2"/>
          </a:solidFill>
          <a:ln w="28575"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600" b="1" dirty="0">
                <a:solidFill>
                  <a:schemeClr val="tx1"/>
                </a:solidFill>
              </a:rPr>
              <a:t> КАСА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173788" y="6232525"/>
            <a:ext cx="1452562" cy="463550"/>
          </a:xfrm>
          <a:prstGeom prst="roundRect">
            <a:avLst/>
          </a:prstGeom>
          <a:solidFill>
            <a:schemeClr val="bg2"/>
          </a:solidFill>
          <a:ln w="28575"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600" b="1" dirty="0">
                <a:solidFill>
                  <a:schemeClr val="tx1"/>
                </a:solidFill>
              </a:rPr>
              <a:t>НАЕМИ</a:t>
            </a:r>
          </a:p>
        </p:txBody>
      </p:sp>
      <p:sp>
        <p:nvSpPr>
          <p:cNvPr id="5" name="Rectangle 4"/>
          <p:cNvSpPr/>
          <p:nvPr/>
        </p:nvSpPr>
        <p:spPr>
          <a:xfrm>
            <a:off x="844550" y="5083175"/>
            <a:ext cx="7986713" cy="454025"/>
          </a:xfrm>
          <a:prstGeom prst="rect">
            <a:avLst/>
          </a:prstGeom>
          <a:solidFill>
            <a:schemeClr val="bg2"/>
          </a:solidFill>
          <a:ln w="28575"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600" b="1" dirty="0">
                <a:solidFill>
                  <a:schemeClr val="tx1"/>
                </a:solidFill>
              </a:rPr>
              <a:t>МЕСТНИ ДАНЪЦИ И ТАКСИ</a:t>
            </a:r>
          </a:p>
        </p:txBody>
      </p:sp>
      <p:sp>
        <p:nvSpPr>
          <p:cNvPr id="6" name="Rectangle 5"/>
          <p:cNvSpPr/>
          <p:nvPr/>
        </p:nvSpPr>
        <p:spPr>
          <a:xfrm>
            <a:off x="6516688" y="5643563"/>
            <a:ext cx="2314575" cy="498475"/>
          </a:xfrm>
          <a:prstGeom prst="rect">
            <a:avLst/>
          </a:prstGeom>
          <a:solidFill>
            <a:schemeClr val="bg2"/>
          </a:solidFill>
          <a:ln w="28575"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400" b="1" dirty="0">
                <a:solidFill>
                  <a:schemeClr val="tx1"/>
                </a:solidFill>
              </a:rPr>
              <a:t>ЖИЛИЩНА КАРТОТЕКА</a:t>
            </a:r>
            <a:endParaRPr lang="bg-BG" sz="2400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595563" y="6246813"/>
            <a:ext cx="1846262" cy="463550"/>
          </a:xfrm>
          <a:prstGeom prst="roundRect">
            <a:avLst/>
          </a:prstGeom>
          <a:solidFill>
            <a:schemeClr val="bg2"/>
          </a:solidFill>
          <a:ln w="28575"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600" b="1" dirty="0">
                <a:solidFill>
                  <a:schemeClr val="tx1"/>
                </a:solidFill>
              </a:rPr>
              <a:t>ВЗЕМАНИЯ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93750" y="6273800"/>
            <a:ext cx="1658938" cy="433388"/>
          </a:xfrm>
          <a:prstGeom prst="roundRect">
            <a:avLst/>
          </a:prstGeom>
          <a:solidFill>
            <a:schemeClr val="bg2"/>
          </a:solidFill>
          <a:ln w="28575"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600" b="1" dirty="0">
                <a:solidFill>
                  <a:schemeClr val="tx1"/>
                </a:solidFill>
              </a:rPr>
              <a:t>ТЪРГОВИЯ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08038" y="5659438"/>
            <a:ext cx="2684462" cy="508000"/>
          </a:xfrm>
          <a:prstGeom prst="roundRect">
            <a:avLst/>
          </a:prstGeom>
          <a:solidFill>
            <a:schemeClr val="bg2"/>
          </a:solidFill>
          <a:ln w="28575"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600" b="1" dirty="0">
                <a:solidFill>
                  <a:schemeClr val="tx1"/>
                </a:solidFill>
              </a:rPr>
              <a:t>ЕТАЖНА СОБСТВЕНОСТ</a:t>
            </a:r>
          </a:p>
        </p:txBody>
      </p:sp>
      <p:sp>
        <p:nvSpPr>
          <p:cNvPr id="10" name="Rectangle 9"/>
          <p:cNvSpPr/>
          <p:nvPr/>
        </p:nvSpPr>
        <p:spPr>
          <a:xfrm>
            <a:off x="3713163" y="4543425"/>
            <a:ext cx="5118100" cy="431800"/>
          </a:xfrm>
          <a:prstGeom prst="rect">
            <a:avLst/>
          </a:prstGeom>
          <a:solidFill>
            <a:schemeClr val="bg2"/>
          </a:solidFill>
          <a:ln w="28575"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600" b="1" dirty="0">
                <a:solidFill>
                  <a:schemeClr val="tx1"/>
                </a:solidFill>
              </a:rPr>
              <a:t>ДОГОВОРИ И ОБЩЕСТВЕНИ ПОРЪЧКИ</a:t>
            </a:r>
            <a:endParaRPr lang="bg-BG" sz="28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31850" y="4543425"/>
            <a:ext cx="2708275" cy="431800"/>
          </a:xfrm>
          <a:prstGeom prst="rect">
            <a:avLst/>
          </a:prstGeom>
          <a:solidFill>
            <a:schemeClr val="bg2"/>
          </a:solidFill>
          <a:ln w="28575"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600" b="1" dirty="0">
                <a:solidFill>
                  <a:schemeClr val="tx1"/>
                </a:solidFill>
              </a:rPr>
              <a:t>ТЕМИДА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50900" y="3379788"/>
            <a:ext cx="2087563" cy="498475"/>
          </a:xfrm>
          <a:prstGeom prst="rect">
            <a:avLst/>
          </a:prstGeom>
          <a:solidFill>
            <a:schemeClr val="bg2"/>
          </a:solidFill>
          <a:ln w="28575">
            <a:solidFill>
              <a:srgbClr val="92D05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400" b="1" dirty="0">
                <a:solidFill>
                  <a:schemeClr val="tx1"/>
                </a:solidFill>
              </a:rPr>
              <a:t>АКСТЪР ГИС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086100" y="3376613"/>
            <a:ext cx="2424113" cy="500062"/>
          </a:xfrm>
          <a:prstGeom prst="rect">
            <a:avLst/>
          </a:prstGeom>
          <a:solidFill>
            <a:schemeClr val="bg2"/>
          </a:solidFill>
          <a:ln w="28575">
            <a:solidFill>
              <a:srgbClr val="92D05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400" b="1" dirty="0">
                <a:solidFill>
                  <a:schemeClr val="tx1"/>
                </a:solidFill>
              </a:rPr>
              <a:t>КАДАСТЪР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656263" y="3376613"/>
            <a:ext cx="3175000" cy="500062"/>
          </a:xfrm>
          <a:prstGeom prst="rect">
            <a:avLst/>
          </a:prstGeom>
          <a:solidFill>
            <a:schemeClr val="bg2"/>
          </a:solidFill>
          <a:ln w="28575">
            <a:solidFill>
              <a:srgbClr val="92D05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400" b="1" dirty="0">
                <a:solidFill>
                  <a:schemeClr val="tx1"/>
                </a:solidFill>
              </a:rPr>
              <a:t>АКСТЪР УЛИЧНО ОСВТЛЕНИЕ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50900" y="2632075"/>
            <a:ext cx="4133850" cy="550863"/>
          </a:xfrm>
          <a:prstGeom prst="rect">
            <a:avLst/>
          </a:prstGeom>
          <a:solidFill>
            <a:schemeClr val="bg2"/>
          </a:solidFill>
          <a:ln w="2857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400" b="1" dirty="0">
                <a:solidFill>
                  <a:schemeClr val="tx1"/>
                </a:solidFill>
              </a:rPr>
              <a:t>АКСТЪР ОФИС – ДЕЛОВОДНА СИСТЕМА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445375" y="2611438"/>
            <a:ext cx="1385888" cy="579437"/>
          </a:xfrm>
          <a:prstGeom prst="rect">
            <a:avLst/>
          </a:prstGeom>
          <a:solidFill>
            <a:schemeClr val="bg2"/>
          </a:solidFill>
          <a:ln w="2857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400" b="1" dirty="0">
                <a:solidFill>
                  <a:schemeClr val="tx1"/>
                </a:solidFill>
              </a:rPr>
              <a:t>АКСТЪР </a:t>
            </a:r>
            <a:r>
              <a:rPr lang="en-US" sz="1400" b="1" dirty="0">
                <a:solidFill>
                  <a:schemeClr val="tx1"/>
                </a:solidFill>
              </a:rPr>
              <a:t>PKI</a:t>
            </a:r>
            <a:endParaRPr lang="bg-BG" sz="1400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367088" y="1203325"/>
            <a:ext cx="2490787" cy="438150"/>
          </a:xfrm>
          <a:prstGeom prst="rect">
            <a:avLst/>
          </a:prstGeom>
          <a:solidFill>
            <a:schemeClr val="bg2"/>
          </a:solidFill>
          <a:ln w="28575"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400" b="1" dirty="0">
                <a:solidFill>
                  <a:schemeClr val="tx1"/>
                </a:solidFill>
              </a:rPr>
              <a:t>ПУБЛИЧНИ РЕГИСТРИ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175000" y="685800"/>
            <a:ext cx="3687763" cy="409575"/>
          </a:xfrm>
          <a:prstGeom prst="rect">
            <a:avLst/>
          </a:prstGeom>
          <a:solidFill>
            <a:schemeClr val="bg2"/>
          </a:solidFill>
          <a:ln w="28575"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АКСТЪР</a:t>
            </a:r>
            <a:r>
              <a:rPr lang="bg-BG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bg-BG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КМЕТСТВА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935788" y="668338"/>
            <a:ext cx="1895475" cy="434975"/>
          </a:xfrm>
          <a:prstGeom prst="rect">
            <a:avLst/>
          </a:prstGeom>
          <a:solidFill>
            <a:schemeClr val="bg2"/>
          </a:solidFill>
          <a:ln w="28575"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400" b="1" dirty="0">
                <a:solidFill>
                  <a:schemeClr val="tx1"/>
                </a:solidFill>
              </a:rPr>
              <a:t>НОТИФИКАТОР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989638" y="1198563"/>
            <a:ext cx="1276350" cy="450850"/>
          </a:xfrm>
          <a:prstGeom prst="rect">
            <a:avLst/>
          </a:prstGeom>
          <a:solidFill>
            <a:schemeClr val="bg2"/>
          </a:solidFill>
          <a:ln w="28575"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WEB</a:t>
            </a:r>
            <a:r>
              <a:rPr lang="bg-BG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ГИС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93750" y="153988"/>
            <a:ext cx="8039100" cy="446087"/>
          </a:xfrm>
          <a:prstGeom prst="rect">
            <a:avLst/>
          </a:prstGeom>
          <a:solidFill>
            <a:schemeClr val="bg2"/>
          </a:solidFill>
          <a:ln w="28575"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Е-АДМИНИСТРАТИВНИ УСЛУГИ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03275" y="666750"/>
            <a:ext cx="2278063" cy="444500"/>
          </a:xfrm>
          <a:prstGeom prst="rect">
            <a:avLst/>
          </a:prstGeom>
          <a:solidFill>
            <a:schemeClr val="bg2"/>
          </a:solidFill>
          <a:ln w="28575"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WEB</a:t>
            </a:r>
            <a:r>
              <a:rPr lang="bg-BG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ПОРТАЛ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565650" y="6235700"/>
            <a:ext cx="1506538" cy="458788"/>
          </a:xfrm>
          <a:prstGeom prst="roundRect">
            <a:avLst/>
          </a:prstGeom>
          <a:solidFill>
            <a:schemeClr val="bg2"/>
          </a:solidFill>
          <a:ln w="28575"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600" b="1" dirty="0">
                <a:solidFill>
                  <a:schemeClr val="tx1"/>
                </a:solidFill>
              </a:rPr>
              <a:t>ИМОТИ</a:t>
            </a:r>
          </a:p>
        </p:txBody>
      </p:sp>
      <p:sp>
        <p:nvSpPr>
          <p:cNvPr id="24" name="Rounded Rectangle 23"/>
          <p:cNvSpPr/>
          <p:nvPr/>
        </p:nvSpPr>
        <p:spPr>
          <a:xfrm rot="16200000">
            <a:off x="-580232" y="5403057"/>
            <a:ext cx="2151063" cy="431800"/>
          </a:xfrm>
          <a:prstGeom prst="roundRect">
            <a:avLst/>
          </a:prstGeom>
          <a:solidFill>
            <a:schemeClr val="bg2"/>
          </a:solidFill>
          <a:ln w="28575"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</a:rPr>
              <a:t>BACK </a:t>
            </a:r>
            <a:r>
              <a:rPr lang="bg-BG" sz="1200" b="1" dirty="0">
                <a:solidFill>
                  <a:schemeClr val="tx1"/>
                </a:solidFill>
              </a:rPr>
              <a:t>ОФИС</a:t>
            </a:r>
          </a:p>
        </p:txBody>
      </p:sp>
      <p:sp>
        <p:nvSpPr>
          <p:cNvPr id="25" name="Rounded Rectangle 24"/>
          <p:cNvSpPr/>
          <p:nvPr/>
        </p:nvSpPr>
        <p:spPr>
          <a:xfrm rot="16200000">
            <a:off x="189706" y="3439319"/>
            <a:ext cx="611188" cy="431800"/>
          </a:xfrm>
          <a:prstGeom prst="roundRect">
            <a:avLst/>
          </a:prstGeom>
          <a:solidFill>
            <a:schemeClr val="bg2"/>
          </a:solidFill>
          <a:ln w="28575">
            <a:solidFill>
              <a:srgbClr val="92D05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200" b="1" dirty="0">
                <a:solidFill>
                  <a:schemeClr val="tx1"/>
                </a:solidFill>
              </a:rPr>
              <a:t>ГИС</a:t>
            </a:r>
          </a:p>
        </p:txBody>
      </p:sp>
      <p:sp>
        <p:nvSpPr>
          <p:cNvPr id="26" name="Rounded Rectangle 25"/>
          <p:cNvSpPr/>
          <p:nvPr/>
        </p:nvSpPr>
        <p:spPr>
          <a:xfrm rot="16200000">
            <a:off x="139700" y="2700338"/>
            <a:ext cx="711200" cy="431800"/>
          </a:xfrm>
          <a:prstGeom prst="roundRect">
            <a:avLst/>
          </a:prstGeom>
          <a:solidFill>
            <a:schemeClr val="bg2"/>
          </a:solidFill>
          <a:ln w="2857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050" b="1" dirty="0">
                <a:solidFill>
                  <a:schemeClr val="tx1"/>
                </a:solidFill>
              </a:rPr>
              <a:t>ФРОНТ</a:t>
            </a:r>
          </a:p>
        </p:txBody>
      </p:sp>
      <p:sp>
        <p:nvSpPr>
          <p:cNvPr id="27" name="Rounded Rectangle 26"/>
          <p:cNvSpPr/>
          <p:nvPr/>
        </p:nvSpPr>
        <p:spPr>
          <a:xfrm rot="16200000">
            <a:off x="-257969" y="664369"/>
            <a:ext cx="1506538" cy="431800"/>
          </a:xfrm>
          <a:prstGeom prst="roundRect">
            <a:avLst/>
          </a:prstGeom>
          <a:solidFill>
            <a:schemeClr val="bg2"/>
          </a:solidFill>
          <a:ln w="28575"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</a:rPr>
              <a:t>WEB </a:t>
            </a:r>
            <a:r>
              <a:rPr lang="bg-BG" sz="12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119688" y="2632075"/>
            <a:ext cx="2195512" cy="568325"/>
          </a:xfrm>
          <a:prstGeom prst="rect">
            <a:avLst/>
          </a:prstGeom>
          <a:solidFill>
            <a:schemeClr val="bg2"/>
          </a:solidFill>
          <a:ln w="2857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bg-BG" sz="1400" b="1" dirty="0">
                <a:solidFill>
                  <a:schemeClr val="tx1"/>
                </a:solidFill>
              </a:rPr>
              <a:t>АКСТЪР Е - ПОДПИС</a:t>
            </a:r>
          </a:p>
        </p:txBody>
      </p:sp>
      <p:sp>
        <p:nvSpPr>
          <p:cNvPr id="29" name="Rounded Rectangle 28"/>
          <p:cNvSpPr/>
          <p:nvPr/>
        </p:nvSpPr>
        <p:spPr>
          <a:xfrm rot="16200000">
            <a:off x="127794" y="1866107"/>
            <a:ext cx="731837" cy="431800"/>
          </a:xfrm>
          <a:prstGeom prst="roundRect">
            <a:avLst/>
          </a:prstGeom>
          <a:solidFill>
            <a:schemeClr val="bg2"/>
          </a:solidFill>
          <a:ln w="28575">
            <a:solidFill>
              <a:srgbClr val="00B0F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100" dirty="0">
                <a:solidFill>
                  <a:schemeClr val="tx1"/>
                </a:solidFill>
              </a:rPr>
              <a:t>админ</a:t>
            </a:r>
            <a:endParaRPr lang="bg-BG" sz="1000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31850" y="1836738"/>
            <a:ext cx="3932238" cy="520700"/>
          </a:xfrm>
          <a:prstGeom prst="rect">
            <a:avLst/>
          </a:prstGeom>
          <a:solidFill>
            <a:schemeClr val="bg2"/>
          </a:solidFill>
          <a:ln w="28575">
            <a:solidFill>
              <a:srgbClr val="00B0F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400" b="1" dirty="0">
                <a:solidFill>
                  <a:schemeClr val="tx1"/>
                </a:solidFill>
              </a:rPr>
              <a:t>АКСТЪР КОНТРОЛ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870450" y="1836738"/>
            <a:ext cx="3960813" cy="536575"/>
          </a:xfrm>
          <a:prstGeom prst="rect">
            <a:avLst/>
          </a:prstGeom>
          <a:solidFill>
            <a:schemeClr val="bg2"/>
          </a:solidFill>
          <a:ln w="28575">
            <a:solidFill>
              <a:srgbClr val="00B0F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bg-BG" sz="1400" b="1" dirty="0">
                <a:solidFill>
                  <a:schemeClr val="tx1"/>
                </a:solidFill>
              </a:rPr>
              <a:t>АКСТЪР БЕКЪП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90575" y="1192213"/>
            <a:ext cx="2439988" cy="434975"/>
          </a:xfrm>
          <a:prstGeom prst="rect">
            <a:avLst/>
          </a:prstGeom>
          <a:solidFill>
            <a:schemeClr val="bg2"/>
          </a:solidFill>
          <a:ln w="28575"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400" b="1" dirty="0">
                <a:solidFill>
                  <a:schemeClr val="tx1"/>
                </a:solidFill>
              </a:rPr>
              <a:t>ДЕЛОВОДНА СПРАВКА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397750" y="1214438"/>
            <a:ext cx="1433513" cy="434975"/>
          </a:xfrm>
          <a:prstGeom prst="rect">
            <a:avLst/>
          </a:prstGeom>
          <a:solidFill>
            <a:schemeClr val="bg2"/>
          </a:solidFill>
          <a:ln w="28575"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400" b="1" dirty="0">
                <a:solidFill>
                  <a:schemeClr val="tx1"/>
                </a:solidFill>
              </a:rPr>
              <a:t>АКСТЪР</a:t>
            </a:r>
            <a:r>
              <a:rPr lang="en-US" sz="1400" b="1" dirty="0">
                <a:solidFill>
                  <a:schemeClr val="tx1"/>
                </a:solidFill>
              </a:rPr>
              <a:t> SMS</a:t>
            </a:r>
            <a:endParaRPr lang="bg-BG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5080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200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2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build="allAtOnce" animBg="1"/>
      <p:bldP spid="13" grpId="0" build="allAtOnce" animBg="1"/>
      <p:bldP spid="14" grpId="0" build="allAtOnce" animBg="1"/>
      <p:bldP spid="15" grpId="0" build="allAtOnce" animBg="1"/>
      <p:bldP spid="16" grpId="0" build="allAtOnce" animBg="1"/>
      <p:bldP spid="17" grpId="0" build="allAtOnce" animBg="1"/>
      <p:bldP spid="18" grpId="0" build="allAtOnce" animBg="1"/>
      <p:bldP spid="19" grpId="0" build="allAtOnce" animBg="1"/>
      <p:bldP spid="20" grpId="0" build="allAtOnce" animBg="1"/>
      <p:bldP spid="21" grpId="0" build="allAtOnce" animBg="1"/>
      <p:bldP spid="22" grpId="0" build="allAtOnce" animBg="1"/>
      <p:bldP spid="23" grpId="0" animBg="1"/>
      <p:bldP spid="24" grpId="0" animBg="1"/>
      <p:bldP spid="25" grpId="0" build="allAtOnce" animBg="1"/>
      <p:bldP spid="26" grpId="0" build="allAtOnce" animBg="1"/>
      <p:bldP spid="27" grpId="0" build="allAtOnce" animBg="1"/>
      <p:bldP spid="28" grpId="0" build="allAtOnce" animBg="1"/>
      <p:bldP spid="29" grpId="0" build="allAtOnce" animBg="1"/>
      <p:bldP spid="30" grpId="0" build="allAtOnce" animBg="1"/>
      <p:bldP spid="31" grpId="0" build="allAtOnce" animBg="1"/>
      <p:bldP spid="32" grpId="0" build="allAtOnce" animBg="1"/>
      <p:bldP spid="33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52178" y="149102"/>
            <a:ext cx="8869896" cy="6547391"/>
            <a:chOff x="252178" y="149102"/>
            <a:chExt cx="8869896" cy="6547391"/>
          </a:xfrm>
        </p:grpSpPr>
        <p:sp>
          <p:nvSpPr>
            <p:cNvPr id="2" name="Title 1"/>
            <p:cNvSpPr txBox="1">
              <a:spLocks/>
            </p:cNvSpPr>
            <p:nvPr/>
          </p:nvSpPr>
          <p:spPr>
            <a:xfrm>
              <a:off x="1259632" y="149102"/>
              <a:ext cx="7560840" cy="1047650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bg-BG" sz="4800" b="1" i="1" dirty="0" smtClean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е</a:t>
              </a:r>
              <a:r>
                <a:rPr lang="bg-BG" sz="4000" b="1" dirty="0" smtClean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-администрацията „чува“ гражданите</a:t>
              </a:r>
              <a:endParaRPr lang="bg-BG" sz="4000" b="1" dirty="0">
                <a:solidFill>
                  <a:srgbClr val="4F4F4F"/>
                </a:solidFill>
                <a:latin typeface="Palatino Linotype" panose="02040502050505030304" pitchFamily="18" charset="0"/>
              </a:endParaRPr>
            </a:p>
          </p:txBody>
        </p:sp>
        <p:pic>
          <p:nvPicPr>
            <p:cNvPr id="3" name="Picture 16" descr="https://encrypted-tbn1.gstatic.com/images?q=tbn:ANd9GcR43ZOdPmIHoRc0fRjAQN74odQMYPlubC_E5nt88NmucY_5_XysIQ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2178" y="1237779"/>
              <a:ext cx="1676400" cy="172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2" descr="http://www.byalizvor.eu/images/dupka_3.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9870" y="1575641"/>
              <a:ext cx="1882775" cy="12557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8076" y="836712"/>
              <a:ext cx="1463138" cy="17387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12" descr="http://1.bp.blogspot.com/-m8T6lpGv-i8/UMtPkezffgI/AAAAAAAABCM/Wx8FUgj2lkI/s1600/computer-user-shock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9638" y="4307040"/>
              <a:ext cx="2086178" cy="159740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25"/>
            <p:cNvSpPr txBox="1">
              <a:spLocks noChangeArrowheads="1"/>
            </p:cNvSpPr>
            <p:nvPr/>
          </p:nvSpPr>
          <p:spPr bwMode="auto">
            <a:xfrm>
              <a:off x="6837474" y="6210182"/>
              <a:ext cx="228460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bg-BG" altLang="bg-BG" sz="2000" b="1" i="1" dirty="0">
                  <a:latin typeface="Palatino Linotype" panose="02040502050505030304" pitchFamily="18" charset="0"/>
                </a:rPr>
                <a:t>е</a:t>
              </a:r>
              <a:r>
                <a:rPr lang="bg-BG" altLang="bg-BG" b="1" dirty="0">
                  <a:latin typeface="Palatino Linotype" panose="02040502050505030304" pitchFamily="18" charset="0"/>
                </a:rPr>
                <a:t>-администрация </a:t>
              </a:r>
            </a:p>
          </p:txBody>
        </p:sp>
        <p:pic>
          <p:nvPicPr>
            <p:cNvPr id="9" name="Picture 14" descr="http://images.wikia.com/cityville/images/archive/f/f8/20110627083703!City_Hall_3-icon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960" y="5436256"/>
              <a:ext cx="962025" cy="1025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Box 22"/>
            <p:cNvSpPr txBox="1">
              <a:spLocks noChangeArrowheads="1"/>
            </p:cNvSpPr>
            <p:nvPr/>
          </p:nvSpPr>
          <p:spPr bwMode="auto">
            <a:xfrm>
              <a:off x="5028186" y="5252106"/>
              <a:ext cx="18473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endParaRPr lang="bg-BG" altLang="bg-BG" b="1" dirty="0">
                <a:latin typeface="Palatino Linotype" panose="02040502050505030304" pitchFamily="18" charset="0"/>
              </a:endParaRPr>
            </a:p>
          </p:txBody>
        </p:sp>
        <p:pic>
          <p:nvPicPr>
            <p:cNvPr id="11" name="Picture 14" descr="http://images.wikia.com/cityville/images/archive/f/f8/20110627083703!City_Hall_3-icon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4917" y="4293096"/>
              <a:ext cx="962025" cy="1025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Box 24"/>
            <p:cNvSpPr txBox="1">
              <a:spLocks noChangeArrowheads="1"/>
            </p:cNvSpPr>
            <p:nvPr/>
          </p:nvSpPr>
          <p:spPr bwMode="auto">
            <a:xfrm>
              <a:off x="4868879" y="6327161"/>
              <a:ext cx="109998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bg-BG" altLang="bg-BG" dirty="0" smtClean="0">
                  <a:latin typeface="Palatino Linotype" panose="02040502050505030304" pitchFamily="18" charset="0"/>
                </a:rPr>
                <a:t>Община</a:t>
              </a:r>
              <a:endParaRPr lang="bg-BG" altLang="bg-BG" dirty="0">
                <a:latin typeface="Palatino Linotype" panose="02040502050505030304" pitchFamily="18" charset="0"/>
              </a:endParaRPr>
            </a:p>
          </p:txBody>
        </p:sp>
        <p:sp>
          <p:nvSpPr>
            <p:cNvPr id="13" name="Down Arrow 12"/>
            <p:cNvSpPr/>
            <p:nvPr/>
          </p:nvSpPr>
          <p:spPr>
            <a:xfrm rot="16200000" flipH="1">
              <a:off x="2283278" y="1755587"/>
              <a:ext cx="370063" cy="1058471"/>
            </a:xfrm>
            <a:prstGeom prst="downArrow">
              <a:avLst>
                <a:gd name="adj1" fmla="val 37650"/>
                <a:gd name="adj2" fmla="val 151173"/>
              </a:avLst>
            </a:prstGeom>
            <a:ln>
              <a:solidFill>
                <a:srgbClr val="007CB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Down Arrow 13"/>
            <p:cNvSpPr/>
            <p:nvPr/>
          </p:nvSpPr>
          <p:spPr>
            <a:xfrm flipH="1">
              <a:off x="1607793" y="4378887"/>
              <a:ext cx="370063" cy="778493"/>
            </a:xfrm>
            <a:prstGeom prst="downArrow">
              <a:avLst>
                <a:gd name="adj1" fmla="val 37650"/>
                <a:gd name="adj2" fmla="val 100185"/>
              </a:avLst>
            </a:prstGeom>
            <a:ln>
              <a:solidFill>
                <a:srgbClr val="007CB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Down Arrow 14"/>
            <p:cNvSpPr/>
            <p:nvPr/>
          </p:nvSpPr>
          <p:spPr>
            <a:xfrm rot="15291214" flipH="1">
              <a:off x="6026012" y="1455482"/>
              <a:ext cx="370063" cy="1058471"/>
            </a:xfrm>
            <a:prstGeom prst="downArrow">
              <a:avLst>
                <a:gd name="adj1" fmla="val 37650"/>
                <a:gd name="adj2" fmla="val 151173"/>
              </a:avLst>
            </a:prstGeom>
            <a:ln>
              <a:solidFill>
                <a:srgbClr val="007CB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572331" y="3481537"/>
              <a:ext cx="3628726" cy="778493"/>
              <a:chOff x="251520" y="3717032"/>
              <a:chExt cx="2592288" cy="1008112"/>
            </a:xfrm>
          </p:grpSpPr>
          <p:sp>
            <p:nvSpPr>
              <p:cNvPr id="17" name="Rounded Rectangle 16"/>
              <p:cNvSpPr/>
              <p:nvPr/>
            </p:nvSpPr>
            <p:spPr>
              <a:xfrm>
                <a:off x="251520" y="3717032"/>
                <a:ext cx="2592288" cy="1008112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351402" y="3759422"/>
                <a:ext cx="2361306" cy="916679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sz="2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Електронна платформа</a:t>
                </a:r>
              </a:p>
              <a:p>
                <a:pPr algn="ctr"/>
                <a:r>
                  <a:rPr lang="bg-BG" sz="2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„Умно гражданство“</a:t>
                </a:r>
                <a:endParaRPr 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280613" y="5314803"/>
              <a:ext cx="3920444" cy="778493"/>
              <a:chOff x="351402" y="3717032"/>
              <a:chExt cx="2800685" cy="1008112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413264" y="3717032"/>
                <a:ext cx="2607723" cy="1008112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351402" y="3759422"/>
                <a:ext cx="2800685" cy="916679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sz="2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Информационна система</a:t>
                </a:r>
              </a:p>
              <a:p>
                <a:pPr algn="ctr"/>
                <a:r>
                  <a:rPr lang="bg-BG" sz="2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на общината</a:t>
                </a:r>
                <a:endParaRPr 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</p:txBody>
          </p:sp>
        </p:grpSp>
        <p:sp>
          <p:nvSpPr>
            <p:cNvPr id="24" name="Down Arrow 23"/>
            <p:cNvSpPr/>
            <p:nvPr/>
          </p:nvSpPr>
          <p:spPr>
            <a:xfrm rot="3975006" flipH="1">
              <a:off x="5466816" y="1910408"/>
              <a:ext cx="370063" cy="2552239"/>
            </a:xfrm>
            <a:prstGeom prst="downArrow">
              <a:avLst>
                <a:gd name="adj1" fmla="val 37650"/>
                <a:gd name="adj2" fmla="val 151173"/>
              </a:avLst>
            </a:prstGeom>
            <a:ln>
              <a:solidFill>
                <a:srgbClr val="007CB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Down Arrow 24"/>
            <p:cNvSpPr/>
            <p:nvPr/>
          </p:nvSpPr>
          <p:spPr>
            <a:xfrm rot="10800000" flipH="1">
              <a:off x="7364613" y="2831353"/>
              <a:ext cx="370063" cy="1162296"/>
            </a:xfrm>
            <a:prstGeom prst="downArrow">
              <a:avLst>
                <a:gd name="adj1" fmla="val 37650"/>
                <a:gd name="adj2" fmla="val 151173"/>
              </a:avLst>
            </a:prstGeom>
            <a:ln>
              <a:solidFill>
                <a:srgbClr val="007CB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TextBox 24"/>
          <p:cNvSpPr txBox="1">
            <a:spLocks noChangeArrowheads="1"/>
          </p:cNvSpPr>
          <p:nvPr/>
        </p:nvSpPr>
        <p:spPr bwMode="auto">
          <a:xfrm>
            <a:off x="5353187" y="5198711"/>
            <a:ext cx="10999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bg-BG" altLang="bg-BG" dirty="0" smtClean="0">
                <a:latin typeface="Palatino Linotype" panose="02040502050505030304" pitchFamily="18" charset="0"/>
              </a:rPr>
              <a:t>Община</a:t>
            </a:r>
            <a:endParaRPr lang="bg-BG" altLang="bg-BG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5864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95536" y="149102"/>
            <a:ext cx="8424936" cy="6376242"/>
            <a:chOff x="395536" y="149102"/>
            <a:chExt cx="8424936" cy="6376242"/>
          </a:xfrm>
        </p:grpSpPr>
        <p:sp>
          <p:nvSpPr>
            <p:cNvPr id="5" name="TextBox 4"/>
            <p:cNvSpPr txBox="1"/>
            <p:nvPr/>
          </p:nvSpPr>
          <p:spPr>
            <a:xfrm>
              <a:off x="683568" y="1784429"/>
              <a:ext cx="763284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2600" b="1" dirty="0" smtClean="0">
                  <a:solidFill>
                    <a:schemeClr val="bg1"/>
                  </a:solidFill>
                  <a:latin typeface="Palatino Linotype" panose="02040502050505030304" pitchFamily="18" charset="0"/>
                </a:rPr>
                <a:t>Необходимо условие: Държавата да поиска!!</a:t>
              </a:r>
              <a:endParaRPr lang="en-US" sz="2600" b="1" dirty="0">
                <a:solidFill>
                  <a:schemeClr val="bg1"/>
                </a:solidFill>
                <a:latin typeface="Palatino Linotype" panose="02040502050505030304" pitchFamily="18" charset="0"/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395536" y="1784428"/>
              <a:ext cx="8424935" cy="4740916"/>
              <a:chOff x="496935" y="3163527"/>
              <a:chExt cx="4551921" cy="2830642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496935" y="3163527"/>
                <a:ext cx="4513016" cy="2830642"/>
              </a:xfrm>
              <a:prstGeom prst="roundRect">
                <a:avLst>
                  <a:gd name="adj" fmla="val 13605"/>
                </a:avLst>
              </a:prstGeom>
              <a:solidFill>
                <a:schemeClr val="bg1"/>
              </a:solidFill>
              <a:ln w="28575">
                <a:solidFill>
                  <a:srgbClr val="007CBE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bg-BG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573077" y="3242581"/>
                <a:ext cx="4475779" cy="2701317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ru-RU" sz="32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Всеки сигнал от платформата се подава към информационната система на </a:t>
                </a:r>
                <a:r>
                  <a:rPr lang="ru-RU" sz="32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общината</a:t>
                </a:r>
                <a:endParaRPr lang="ru-RU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ru-RU" sz="32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Там се обработва по стандартния за сигнала начин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ru-RU" sz="32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Реакцията на администрацията се отразява в платформата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ru-RU" sz="32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</a:rPr>
                  <a:t>Гражданинът разбира, че неговата администрация го чува и е доволен</a:t>
                </a:r>
                <a:endParaRPr lang="ru-RU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alatino Linotype" panose="02040502050505030304" pitchFamily="18" charset="0"/>
                </a:endParaRPr>
              </a:p>
            </p:txBody>
          </p:sp>
        </p:grpSp>
        <p:sp>
          <p:nvSpPr>
            <p:cNvPr id="7" name="Title 1"/>
            <p:cNvSpPr txBox="1">
              <a:spLocks/>
            </p:cNvSpPr>
            <p:nvPr/>
          </p:nvSpPr>
          <p:spPr>
            <a:xfrm>
              <a:off x="1259632" y="149102"/>
              <a:ext cx="7560840" cy="1047650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bg-BG" sz="4800" b="1" i="1" dirty="0" smtClean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е</a:t>
              </a:r>
              <a:r>
                <a:rPr lang="bg-BG" sz="4000" b="1" dirty="0" smtClean="0">
                  <a:solidFill>
                    <a:srgbClr val="4F4F4F"/>
                  </a:solidFill>
                  <a:latin typeface="Palatino Linotype" panose="02040502050505030304" pitchFamily="18" charset="0"/>
                </a:rPr>
                <a:t>-администрацията „чува“ гражданите</a:t>
              </a:r>
              <a:endParaRPr lang="bg-BG" sz="4000" b="1" dirty="0">
                <a:solidFill>
                  <a:srgbClr val="4F4F4F"/>
                </a:solidFill>
                <a:latin typeface="Palatino Linotype" panose="020405020505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390028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23528" y="32875"/>
            <a:ext cx="8856984" cy="4980301"/>
            <a:chOff x="323528" y="32875"/>
            <a:chExt cx="8856984" cy="4980301"/>
          </a:xfrm>
        </p:grpSpPr>
        <p:sp>
          <p:nvSpPr>
            <p:cNvPr id="2" name="Title 1"/>
            <p:cNvSpPr txBox="1">
              <a:spLocks/>
            </p:cNvSpPr>
            <p:nvPr/>
          </p:nvSpPr>
          <p:spPr>
            <a:xfrm>
              <a:off x="1293812" y="32875"/>
              <a:ext cx="7886700" cy="1047650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bg-BG" sz="3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alatino Linotype" panose="02040502050505030304" pitchFamily="18" charset="0"/>
                </a:rPr>
                <a:t>Основна цел на платформата</a:t>
              </a:r>
              <a:endParaRPr lang="bg-BG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anose="02040502050505030304" pitchFamily="18" charset="0"/>
              </a:endParaRPr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323528" y="2276872"/>
              <a:ext cx="8352928" cy="2736304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67544" y="2564904"/>
              <a:ext cx="8064896" cy="184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sz="3800" b="1" dirty="0" smtClean="0">
                  <a:solidFill>
                    <a:schemeClr val="bg1"/>
                  </a:solidFill>
                  <a:latin typeface="Palatino Linotype" panose="02040502050505030304" pitchFamily="18" charset="0"/>
                </a:rPr>
                <a:t>Да се скъси дистанцията </a:t>
              </a:r>
            </a:p>
            <a:p>
              <a:pPr algn="ctr"/>
              <a:r>
                <a:rPr lang="bg-BG" sz="3800" b="1" dirty="0" smtClean="0">
                  <a:solidFill>
                    <a:schemeClr val="bg1"/>
                  </a:solidFill>
                  <a:latin typeface="Palatino Linotype" panose="02040502050505030304" pitchFamily="18" charset="0"/>
                </a:rPr>
                <a:t>между </a:t>
              </a:r>
            </a:p>
            <a:p>
              <a:pPr algn="ctr"/>
              <a:r>
                <a:rPr lang="bg-BG" sz="3800" b="1" dirty="0" smtClean="0">
                  <a:solidFill>
                    <a:schemeClr val="bg1"/>
                  </a:solidFill>
                  <a:latin typeface="Palatino Linotype" panose="02040502050505030304" pitchFamily="18" charset="0"/>
                </a:rPr>
                <a:t>администрацията и гражданите</a:t>
              </a:r>
              <a:endParaRPr lang="en-US" sz="3800" b="1" dirty="0">
                <a:solidFill>
                  <a:schemeClr val="bg1"/>
                </a:solidFill>
                <a:latin typeface="Palatino Linotype" panose="020405020505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412426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1004</Words>
  <Application>Microsoft Office PowerPoint</Application>
  <PresentationFormat>On-screen Show (4:3)</PresentationFormat>
  <Paragraphs>170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Palatino Linotype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2012-03-03T08:50:02Z</dcterms:created>
  <dcterms:modified xsi:type="dcterms:W3CDTF">2020-03-07T00:32:44Z</dcterms:modified>
</cp:coreProperties>
</file>